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50"/>
  </p:notesMasterIdLst>
  <p:sldIdLst>
    <p:sldId id="1024" r:id="rId2"/>
    <p:sldId id="1019" r:id="rId3"/>
    <p:sldId id="520" r:id="rId4"/>
    <p:sldId id="652" r:id="rId5"/>
    <p:sldId id="640" r:id="rId6"/>
    <p:sldId id="653" r:id="rId7"/>
    <p:sldId id="654" r:id="rId8"/>
    <p:sldId id="275" r:id="rId9"/>
    <p:sldId id="655" r:id="rId10"/>
    <p:sldId id="658" r:id="rId11"/>
    <p:sldId id="659" r:id="rId12"/>
    <p:sldId id="660" r:id="rId13"/>
    <p:sldId id="661" r:id="rId14"/>
    <p:sldId id="662" r:id="rId15"/>
    <p:sldId id="976" r:id="rId16"/>
    <p:sldId id="901" r:id="rId17"/>
    <p:sldId id="685" r:id="rId18"/>
    <p:sldId id="875" r:id="rId19"/>
    <p:sldId id="902" r:id="rId20"/>
    <p:sldId id="876" r:id="rId21"/>
    <p:sldId id="694" r:id="rId22"/>
    <p:sldId id="695" r:id="rId23"/>
    <p:sldId id="1000" r:id="rId24"/>
    <p:sldId id="999" r:id="rId25"/>
    <p:sldId id="1001" r:id="rId26"/>
    <p:sldId id="1002" r:id="rId27"/>
    <p:sldId id="1003" r:id="rId28"/>
    <p:sldId id="1004" r:id="rId29"/>
    <p:sldId id="1025" r:id="rId30"/>
    <p:sldId id="732" r:id="rId31"/>
    <p:sldId id="731" r:id="rId32"/>
    <p:sldId id="873" r:id="rId33"/>
    <p:sldId id="703" r:id="rId34"/>
    <p:sldId id="1005" r:id="rId35"/>
    <p:sldId id="1006" r:id="rId36"/>
    <p:sldId id="1007" r:id="rId37"/>
    <p:sldId id="1008" r:id="rId38"/>
    <p:sldId id="1009" r:id="rId39"/>
    <p:sldId id="1010" r:id="rId40"/>
    <p:sldId id="1012" r:id="rId41"/>
    <p:sldId id="1013" r:id="rId42"/>
    <p:sldId id="711" r:id="rId43"/>
    <p:sldId id="987" r:id="rId44"/>
    <p:sldId id="896" r:id="rId45"/>
    <p:sldId id="1017" r:id="rId46"/>
    <p:sldId id="1014" r:id="rId47"/>
    <p:sldId id="1018" r:id="rId48"/>
    <p:sldId id="743" r:id="rId49"/>
    <p:sldId id="891" r:id="rId50"/>
    <p:sldId id="745" r:id="rId51"/>
    <p:sldId id="746" r:id="rId52"/>
    <p:sldId id="747" r:id="rId53"/>
    <p:sldId id="749" r:id="rId54"/>
    <p:sldId id="750" r:id="rId55"/>
    <p:sldId id="892" r:id="rId56"/>
    <p:sldId id="893" r:id="rId57"/>
    <p:sldId id="895" r:id="rId58"/>
    <p:sldId id="755" r:id="rId59"/>
    <p:sldId id="756" r:id="rId60"/>
    <p:sldId id="757" r:id="rId61"/>
    <p:sldId id="758" r:id="rId62"/>
    <p:sldId id="759" r:id="rId63"/>
    <p:sldId id="760" r:id="rId64"/>
    <p:sldId id="762" r:id="rId65"/>
    <p:sldId id="788" r:id="rId66"/>
    <p:sldId id="789" r:id="rId67"/>
    <p:sldId id="790" r:id="rId68"/>
    <p:sldId id="792" r:id="rId69"/>
    <p:sldId id="793" r:id="rId70"/>
    <p:sldId id="770" r:id="rId71"/>
    <p:sldId id="771" r:id="rId72"/>
    <p:sldId id="772" r:id="rId73"/>
    <p:sldId id="773" r:id="rId74"/>
    <p:sldId id="774" r:id="rId75"/>
    <p:sldId id="775" r:id="rId76"/>
    <p:sldId id="776" r:id="rId77"/>
    <p:sldId id="924" r:id="rId78"/>
    <p:sldId id="938" r:id="rId79"/>
    <p:sldId id="923" r:id="rId80"/>
    <p:sldId id="926" r:id="rId81"/>
    <p:sldId id="927" r:id="rId82"/>
    <p:sldId id="928" r:id="rId83"/>
    <p:sldId id="918" r:id="rId84"/>
    <p:sldId id="919" r:id="rId85"/>
    <p:sldId id="794" r:id="rId86"/>
    <p:sldId id="908" r:id="rId87"/>
    <p:sldId id="921" r:id="rId88"/>
    <p:sldId id="913" r:id="rId89"/>
    <p:sldId id="922" r:id="rId90"/>
    <p:sldId id="916" r:id="rId91"/>
    <p:sldId id="929" r:id="rId92"/>
    <p:sldId id="930" r:id="rId93"/>
    <p:sldId id="887" r:id="rId94"/>
    <p:sldId id="889" r:id="rId95"/>
    <p:sldId id="800" r:id="rId96"/>
    <p:sldId id="801" r:id="rId97"/>
    <p:sldId id="862" r:id="rId98"/>
    <p:sldId id="863" r:id="rId99"/>
    <p:sldId id="865" r:id="rId100"/>
    <p:sldId id="866" r:id="rId101"/>
    <p:sldId id="931" r:id="rId102"/>
    <p:sldId id="932" r:id="rId103"/>
    <p:sldId id="940" r:id="rId104"/>
    <p:sldId id="942" r:id="rId105"/>
    <p:sldId id="943" r:id="rId106"/>
    <p:sldId id="944" r:id="rId107"/>
    <p:sldId id="868" r:id="rId108"/>
    <p:sldId id="945" r:id="rId109"/>
    <p:sldId id="946" r:id="rId110"/>
    <p:sldId id="947" r:id="rId111"/>
    <p:sldId id="949" r:id="rId112"/>
    <p:sldId id="950" r:id="rId113"/>
    <p:sldId id="951" r:id="rId114"/>
    <p:sldId id="952" r:id="rId115"/>
    <p:sldId id="953" r:id="rId116"/>
    <p:sldId id="954" r:id="rId117"/>
    <p:sldId id="955" r:id="rId118"/>
    <p:sldId id="956" r:id="rId119"/>
    <p:sldId id="957" r:id="rId120"/>
    <p:sldId id="961" r:id="rId121"/>
    <p:sldId id="989" r:id="rId122"/>
    <p:sldId id="990" r:id="rId123"/>
    <p:sldId id="991" r:id="rId124"/>
    <p:sldId id="992" r:id="rId125"/>
    <p:sldId id="959" r:id="rId126"/>
    <p:sldId id="960" r:id="rId127"/>
    <p:sldId id="963" r:id="rId128"/>
    <p:sldId id="890" r:id="rId129"/>
    <p:sldId id="850" r:id="rId130"/>
    <p:sldId id="852" r:id="rId131"/>
    <p:sldId id="965" r:id="rId132"/>
    <p:sldId id="853" r:id="rId133"/>
    <p:sldId id="1020" r:id="rId134"/>
    <p:sldId id="1021" r:id="rId135"/>
    <p:sldId id="1023" r:id="rId136"/>
    <p:sldId id="1027" r:id="rId137"/>
    <p:sldId id="1022" r:id="rId138"/>
    <p:sldId id="980" r:id="rId139"/>
    <p:sldId id="981" r:id="rId140"/>
    <p:sldId id="982" r:id="rId141"/>
    <p:sldId id="988" r:id="rId142"/>
    <p:sldId id="1028" r:id="rId143"/>
    <p:sldId id="1034" r:id="rId144"/>
    <p:sldId id="1030" r:id="rId145"/>
    <p:sldId id="1035" r:id="rId146"/>
    <p:sldId id="1036" r:id="rId147"/>
    <p:sldId id="1037" r:id="rId148"/>
    <p:sldId id="975"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792"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D00"/>
    <a:srgbClr val="990000"/>
    <a:srgbClr val="360D07"/>
    <a:srgbClr val="D37011"/>
    <a:srgbClr val="323232"/>
    <a:srgbClr val="6B300C"/>
    <a:srgbClr val="C0C0C0"/>
    <a:srgbClr val="CCCCCC"/>
    <a:srgbClr val="FFFFFF"/>
    <a:srgbClr val="FF8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D4705E-8585-41BF-83DC-CCD553C0B1B8}" v="750" dt="2024-05-30T01:04:56.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8" autoAdjust="0"/>
    <p:restoredTop sz="73339" autoAdjust="0"/>
  </p:normalViewPr>
  <p:slideViewPr>
    <p:cSldViewPr snapToGrid="0">
      <p:cViewPr>
        <p:scale>
          <a:sx n="100" d="100"/>
          <a:sy n="100" d="100"/>
        </p:scale>
        <p:origin x="1362" y="558"/>
      </p:cViewPr>
      <p:guideLst>
        <p:guide pos="3792"/>
        <p:guide orient="horz" pos="2160"/>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microsoft.com/office/2015/10/relationships/revisionInfo" Target="revisionInfo.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631047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(pause)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Now, if you're paying really close attention, you may have spotted a problem with that explanation.</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I explained SSO using JSON Web Tokens, both systems that Alice was logging into had access to the same private key, so that they could both read and write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you're trying to integrate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organization, there might not be a shared secret key that you can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one and only one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exposes the public key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 payload that describes everything a service provider needs to set up the integration.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signs a token containing her identity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who gets redirected back to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Service Provider then obtain the public key from that SAML endpoint and uses it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sort of message signing that we talked about earlier, except that instead of sharing a private </a:t>
            </a:r>
            <a:r>
              <a:rPr lang="en-US" sz="1200" b="0" i="1" kern="1200" dirty="0">
                <a:solidFill>
                  <a:schemeClr val="tx1"/>
                </a:solidFill>
                <a:effectLst/>
                <a:latin typeface="+mn-lt"/>
                <a:ea typeface="+mn-ea"/>
                <a:cs typeface="+mn-cs"/>
              </a:rPr>
              <a:t>key</a:t>
            </a:r>
            <a:r>
              <a:rPr lang="en-US" sz="1200" b="0" i="0" kern="1200" dirty="0">
                <a:solidFill>
                  <a:schemeClr val="tx1"/>
                </a:solidFill>
                <a:effectLst/>
                <a:latin typeface="+mn-lt"/>
                <a:ea typeface="+mn-ea"/>
                <a:cs typeface="+mn-cs"/>
              </a:rPr>
              <a:t>, the parties share their </a:t>
            </a:r>
            <a:r>
              <a:rPr lang="en-US" sz="1200" b="0" i="1" kern="1200" dirty="0">
                <a:solidFill>
                  <a:schemeClr val="tx1"/>
                </a:solidFill>
                <a:effectLst/>
                <a:latin typeface="+mn-lt"/>
                <a:ea typeface="+mn-ea"/>
                <a:cs typeface="+mn-cs"/>
              </a:rPr>
              <a:t>metadata endpoints </a:t>
            </a:r>
            <a:r>
              <a:rPr lang="en-US" sz="1200" b="0" i="0" kern="1200" dirty="0">
                <a:solidFill>
                  <a:schemeClr val="tx1"/>
                </a:solidFill>
                <a:effectLst/>
                <a:latin typeface="+mn-lt"/>
                <a:ea typeface="+mn-ea"/>
                <a:cs typeface="+mn-cs"/>
              </a:rPr>
              <a:t>which contain the necessary public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would give Shutterfly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Additionally, Facebook would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that lets Alice </a:t>
            </a:r>
            <a:r>
              <a:rPr lang="en-US" sz="1200" b="1" i="1" kern="1200" dirty="0">
                <a:solidFill>
                  <a:schemeClr val="tx1"/>
                </a:solidFill>
                <a:effectLst/>
                <a:latin typeface="+mn-lt"/>
                <a:ea typeface="+mn-ea"/>
                <a:cs typeface="+mn-cs"/>
              </a:rPr>
              <a:t>delegate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use her Facebook photos to Shutterfly.</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 using her Shutterfly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Facebook knows that it's Shutterfly asking for Alice's data. </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Shutterfly wants to access her photos, they redirect Alice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but there's no guarantee that any specific server will use any specific format.</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but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if the token was originally intended for Shutterfly or some other service.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to get some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without additional information about the identity of the user, Shutterfly cannot use that token to grant the user access to Alice's Shutterfly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AHA, you say.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we can use that access token to </a:t>
            </a:r>
            <a:r>
              <a:rPr lang="en-US" sz="1200" b="0" i="1" kern="1200" dirty="0">
                <a:solidFill>
                  <a:schemeClr val="tx1"/>
                </a:solidFill>
                <a:effectLst/>
                <a:latin typeface="+mn-lt"/>
                <a:ea typeface="+mn-ea"/>
                <a:cs typeface="+mn-cs"/>
              </a:rPr>
              <a:t>get </a:t>
            </a:r>
            <a:r>
              <a:rPr lang="en-US" sz="1200" b="0" i="0" kern="1200" dirty="0">
                <a:solidFill>
                  <a:schemeClr val="tx1"/>
                </a:solidFill>
                <a:effectLst/>
                <a:latin typeface="+mn-lt"/>
                <a:ea typeface="+mn-ea"/>
                <a:cs typeface="+mn-cs"/>
              </a:rPr>
              <a:t>information about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there was a Facebook API that we could call, and it would return Alice’s email address. Could Shutterfly use </a:t>
            </a:r>
            <a:r>
              <a:rPr lang="en-US" sz="1200" b="0" i="1" kern="1200" dirty="0">
                <a:solidFill>
                  <a:schemeClr val="tx1"/>
                </a:solidFill>
                <a:effectLst/>
                <a:latin typeface="+mn-lt"/>
                <a:ea typeface="+mn-ea"/>
                <a:cs typeface="+mn-cs"/>
              </a:rPr>
              <a:t>that </a:t>
            </a:r>
            <a:r>
              <a:rPr lang="en-US" sz="1200" b="0" i="0" kern="1200" dirty="0">
                <a:solidFill>
                  <a:schemeClr val="tx1"/>
                </a:solidFill>
                <a:effectLst/>
                <a:latin typeface="+mn-lt"/>
                <a:ea typeface="+mn-ea"/>
                <a:cs typeface="+mn-cs"/>
              </a:rPr>
              <a:t>information to authenticate the user as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23861187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answer is still no, because that still doesn’t answer these questions.</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a:t>
            </a:r>
            <a:r>
              <a:rPr lang="en-US" sz="1200" b="0" i="1" kern="1200" dirty="0">
                <a:solidFill>
                  <a:schemeClr val="tx1"/>
                </a:solidFill>
                <a:effectLst/>
                <a:latin typeface="+mn-lt"/>
                <a:ea typeface="+mn-ea"/>
                <a:cs typeface="+mn-cs"/>
              </a:rPr>
              <a:t>someone </a:t>
            </a:r>
            <a:r>
              <a:rPr lang="en-US" sz="1200" b="0" i="0" kern="1200" dirty="0">
                <a:solidFill>
                  <a:schemeClr val="tx1"/>
                </a:solidFill>
                <a:effectLst/>
                <a:latin typeface="+mn-lt"/>
                <a:ea typeface="+mn-ea"/>
                <a:cs typeface="+mn-cs"/>
              </a:rPr>
              <a:t>delegated access to that API, and that the API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don’t know if that person was Alice, or someone else with authority to that API. They don’t even know if the token they are using was intended for Shutterfly or not.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3114466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err="1">
                <a:solidFill>
                  <a:schemeClr val="tx1"/>
                </a:solidFill>
                <a:effectLst/>
                <a:latin typeface="+mn-lt"/>
                <a:ea typeface="+mn-ea"/>
                <a:cs typeface="+mn-cs"/>
              </a:rPr>
              <a:t>Oauth</a:t>
            </a:r>
            <a:r>
              <a:rPr lang="en-US" sz="1200" b="1" i="0" kern="1200" dirty="0">
                <a:solidFill>
                  <a:schemeClr val="tx1"/>
                </a:solidFill>
                <a:effectLst/>
                <a:latin typeface="+mn-lt"/>
                <a:ea typeface="+mn-ea"/>
                <a:cs typeface="+mn-cs"/>
              </a:rPr>
              <a:t> access tokens do not have audience restriction. </a:t>
            </a:r>
            <a:r>
              <a:rPr lang="en-US" sz="1200" b="0" i="0" kern="1200" dirty="0">
                <a:solidFill>
                  <a:schemeClr val="tx1"/>
                </a:solidFill>
                <a:effectLst/>
                <a:latin typeface="+mn-lt"/>
                <a:ea typeface="+mn-ea"/>
                <a:cs typeface="+mn-cs"/>
              </a:rPr>
              <a:t>If a malicious system could trick Alice into giving THEM access to her email address, nothing stops that system from using the access key they got from Alice to access Shutterfly themselves.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As long as Shutterfly only uses the token to get data from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they are safe.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11545285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just can’t use that information to </a:t>
            </a:r>
            <a:r>
              <a:rPr lang="en-US" sz="1200" b="0" i="0" u="sng" kern="1200" dirty="0">
                <a:solidFill>
                  <a:schemeClr val="tx1"/>
                </a:solidFill>
                <a:effectLst/>
                <a:latin typeface="+mn-lt"/>
                <a:ea typeface="+mn-ea"/>
                <a:cs typeface="+mn-cs"/>
              </a:rPr>
              <a:t>authenticate</a:t>
            </a:r>
            <a:r>
              <a:rPr lang="en-US" sz="1200" b="0" i="0" u="none" kern="1200" dirty="0">
                <a:solidFill>
                  <a:schemeClr val="tx1"/>
                </a:solidFill>
                <a:effectLst/>
                <a:latin typeface="+mn-lt"/>
                <a:ea typeface="+mn-ea"/>
                <a:cs typeface="+mn-cs"/>
              </a:rPr>
              <a:t> a user as Alice and give them access to Alice’s Shutterfly account.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5118195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brings us to OpenID Connect, which addresses that limitation.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OIDC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 It adds </a:t>
            </a:r>
            <a:r>
              <a:rPr lang="en-US" sz="1200" b="0" i="1" kern="1200" dirty="0">
                <a:solidFill>
                  <a:schemeClr val="tx1"/>
                </a:solidFill>
                <a:effectLst/>
                <a:latin typeface="+mn-lt"/>
                <a:ea typeface="+mn-ea"/>
                <a:cs typeface="+mn-cs"/>
              </a:rPr>
              <a:t>additional tokens</a:t>
            </a:r>
            <a:r>
              <a:rPr lang="en-US" sz="1200" b="0" i="0" kern="1200" dirty="0">
                <a:solidFill>
                  <a:schemeClr val="tx1"/>
                </a:solidFill>
                <a:effectLst/>
                <a:latin typeface="+mn-lt"/>
                <a:ea typeface="+mn-ea"/>
                <a:cs typeface="+mn-cs"/>
              </a:rPr>
              <a:t> using standardized formats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Those tokens provide additional claims that identify the user that authorized the token, how the authorization occurred, and which client or service the token was originally given to. </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With that additional information,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link the request to Alice's account and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you've seen this before where you log into some system using your password and then you have to open this app, retrieve some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to simplify setup.</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scans that QR code with her authenticator app, which uses the data from that URI…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to create a new account in the app, linked to her secret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To authenticate a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both the client and server use an algorithm to convert the current time into a counter. This counter will change every 30 seconds or so, and as long as both system clocks are roughly accurate, the client and server will calculate the same counter within that 30 second window.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Both systems then use their copy of Alice's key to sign that counter. Same approach as signing a request, but we're signing that time-based counter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90013497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the client and server use another algorithm to convert the signature into a 4 to 6 digit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they both generate the same value, then they know they both started with the same private key, which is used as proof </a:t>
            </a:r>
            <a:r>
              <a:rPr lang="en-US" sz="1200" b="0" i="0" kern="1200">
                <a:solidFill>
                  <a:schemeClr val="tx1"/>
                </a:solidFill>
                <a:effectLst/>
                <a:latin typeface="+mn-lt"/>
                <a:ea typeface="+mn-ea"/>
                <a:cs typeface="+mn-cs"/>
              </a:rPr>
              <a:t>of authentication.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415260551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using </a:t>
            </a:r>
            <a:r>
              <a:rPr lang="en-US" sz="1200" b="1" i="0" kern="1200" dirty="0">
                <a:solidFill>
                  <a:schemeClr val="tx1"/>
                </a:solidFill>
                <a:effectLst/>
                <a:latin typeface="+mn-lt"/>
                <a:ea typeface="+mn-ea"/>
                <a:cs typeface="+mn-cs"/>
              </a:rPr>
              <a:t>passkeys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Passkeys were developed as a way of </a:t>
            </a:r>
            <a:r>
              <a:rPr lang="en-US" sz="1200" b="1" i="0" kern="1200" dirty="0">
                <a:solidFill>
                  <a:schemeClr val="tx1"/>
                </a:solidFill>
                <a:effectLst/>
                <a:latin typeface="+mn-lt"/>
                <a:ea typeface="+mn-ea"/>
                <a:cs typeface="+mn-cs"/>
              </a:rPr>
              <a:t>improving security</a:t>
            </a:r>
            <a:r>
              <a:rPr lang="en-US" sz="1200" b="0" i="0" kern="1200" dirty="0">
                <a:solidFill>
                  <a:schemeClr val="tx1"/>
                </a:solidFill>
                <a:effectLst/>
                <a:latin typeface="+mn-lt"/>
                <a:ea typeface="+mn-ea"/>
                <a:cs typeface="+mn-cs"/>
              </a:rPr>
              <a:t> when compared to other authentication techniques.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some sort of vulnerability or weakness.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Passwords can be captured in transit, or by stealing the </a:t>
            </a:r>
            <a:r>
              <a:rPr lang="en-US" sz="1200" b="0" i="0" kern="1200" dirty="0" err="1">
                <a:solidFill>
                  <a:schemeClr val="tx1"/>
                </a:solidFill>
                <a:effectLst/>
                <a:latin typeface="+mn-lt"/>
                <a:ea typeface="+mn-ea"/>
                <a:cs typeface="+mn-cs"/>
              </a:rPr>
              <a:t>post-it</a:t>
            </a:r>
            <a:r>
              <a:rPr lang="en-US" sz="1200" b="0" i="0" kern="1200" dirty="0">
                <a:solidFill>
                  <a:schemeClr val="tx1"/>
                </a:solidFill>
                <a:effectLst/>
                <a:latin typeface="+mn-lt"/>
                <a:ea typeface="+mn-ea"/>
                <a:cs typeface="+mn-cs"/>
              </a:rPr>
              <a:t> notes that people write them on. And since people often reuse passwords between sites, a data breach on a less sensitive system can be leveraged to attack a more sensitive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API Keys and Web Tokens rely on a shared secret key that is stored by both parties. If that key gets compromised, then it can be used to impersonate one party to the other.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SAML and Open ID Connect are vulnerable to man-in-the-middle attacks and become a single point of failure; if your users rely on Google to log into your site, and Google is down, then you might as well be down too.</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105015409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09F37-E958-2D8D-9938-326245044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848C8-208D-08A6-0012-12FC1DB0E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454F4-7420-4522-0D78-C05543B19B5F}"/>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avoid those vulnerabilities by storing the authentication keys </a:t>
            </a:r>
            <a:r>
              <a:rPr lang="en-US" sz="1200" b="0" i="1" kern="1200" dirty="0">
                <a:solidFill>
                  <a:schemeClr val="tx1"/>
                </a:solidFill>
                <a:effectLst/>
                <a:latin typeface="+mn-lt"/>
                <a:ea typeface="+mn-ea"/>
                <a:cs typeface="+mn-cs"/>
              </a:rPr>
              <a:t>on the user's device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results in a decentralized system that does not rely on a single point of failure, and it means that hackers can't steal anything from the service provider that would let them impersonate you.</a:t>
            </a:r>
          </a:p>
        </p:txBody>
      </p:sp>
      <p:sp>
        <p:nvSpPr>
          <p:cNvPr id="4" name="Slide Number Placeholder 3">
            <a:extLst>
              <a:ext uri="{FF2B5EF4-FFF2-40B4-BE49-F238E27FC236}">
                <a16:creationId xmlns:a16="http://schemas.microsoft.com/office/drawing/2014/main" id="{360033CE-FB4A-B83C-6D91-4FC9FA484AC4}"/>
              </a:ext>
            </a:extLst>
          </p:cNvPr>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210026742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passkey is basically a public/private key pair like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in where those keys are stored.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253779536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Alice sets up a passkey with a website, </a:t>
            </a:r>
            <a:r>
              <a:rPr lang="en-US" sz="1200" b="1" i="0" kern="1200" dirty="0">
                <a:solidFill>
                  <a:schemeClr val="tx1"/>
                </a:solidFill>
                <a:effectLst/>
                <a:latin typeface="+mn-lt"/>
                <a:ea typeface="+mn-ea"/>
                <a:cs typeface="+mn-cs"/>
              </a:rPr>
              <a:t>her device</a:t>
            </a:r>
            <a:r>
              <a:rPr lang="en-US" sz="1200" b="0" i="0" kern="1200" dirty="0">
                <a:solidFill>
                  <a:schemeClr val="tx1"/>
                </a:solidFill>
                <a:effectLst/>
                <a:latin typeface="+mn-lt"/>
                <a:ea typeface="+mn-ea"/>
                <a:cs typeface="+mn-cs"/>
              </a:rPr>
              <a:t> generates the key pair and securely stores the private key on that device.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requests access, the server responds with a "challenge" containing something called a "nonce", which is just some random string the server generated.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arbitrary value is signed with Alice's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then and then sent back to the server,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This talk focuses on things you know and things you have, but once you understand how those work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then sent back to the server, which uses its copy of her public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REVERSE of what SAML does. With SAML, the SERVER holds the private key and uses it to create signed claims that the client verifies.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holds the private key and signs the message. The server uses the user’s PUBLIC key for verification.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improves security because even if an attacker manages to steals Alice's </a:t>
            </a:r>
            <a:r>
              <a:rPr lang="en-US" sz="1200" b="0" i="0" u="sng" kern="1200" dirty="0">
                <a:solidFill>
                  <a:schemeClr val="tx1"/>
                </a:solidFill>
                <a:effectLst/>
                <a:latin typeface="+mn-lt"/>
                <a:ea typeface="+mn-ea"/>
                <a:cs typeface="+mn-cs"/>
              </a:rPr>
              <a:t>public key</a:t>
            </a:r>
            <a:r>
              <a:rPr lang="en-US" sz="1200" b="0" i="0" u="none" kern="1200" dirty="0">
                <a:solidFill>
                  <a:schemeClr val="tx1"/>
                </a:solidFill>
                <a:effectLst/>
                <a:latin typeface="+mn-lt"/>
                <a:ea typeface="+mn-ea"/>
                <a:cs typeface="+mn-cs"/>
              </a:rPr>
              <a:t>, they can't actually do anything with it.</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The hacker can't use that public key to impersonate her, and they can't derive the private key from the public key, so it's basically pointless to steal them.</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Of course, hackers could still try to steal </a:t>
            </a:r>
            <a:r>
              <a:rPr lang="en-US" sz="1200" b="0" i="1" u="none" kern="1200" dirty="0">
                <a:solidFill>
                  <a:schemeClr val="tx1"/>
                </a:solidFill>
                <a:effectLst/>
                <a:latin typeface="+mn-lt"/>
                <a:ea typeface="+mn-ea"/>
                <a:cs typeface="+mn-cs"/>
              </a:rPr>
              <a:t>individual devices</a:t>
            </a:r>
            <a:r>
              <a:rPr lang="en-US" sz="1200" b="0" i="0" u="none" kern="1200" dirty="0">
                <a:solidFill>
                  <a:schemeClr val="tx1"/>
                </a:solidFill>
                <a:effectLst/>
                <a:latin typeface="+mn-lt"/>
                <a:ea typeface="+mn-ea"/>
                <a:cs typeface="+mn-cs"/>
              </a:rPr>
              <a:t> to get access to the private keys stored on them, but that's not something that can be automated or performed at scale so </a:t>
            </a:r>
            <a:r>
              <a:rPr lang="en-US" sz="1200" b="0" i="1" u="none" kern="1200" dirty="0">
                <a:solidFill>
                  <a:schemeClr val="tx1"/>
                </a:solidFill>
                <a:effectLst/>
                <a:latin typeface="+mn-lt"/>
                <a:ea typeface="+mn-ea"/>
                <a:cs typeface="+mn-cs"/>
              </a:rPr>
              <a:t>in aggregate</a:t>
            </a:r>
            <a:r>
              <a:rPr lang="en-US" sz="1200" b="0" i="0" u="none" kern="1200" dirty="0">
                <a:solidFill>
                  <a:schemeClr val="tx1"/>
                </a:solidFill>
                <a:effectLst/>
                <a:latin typeface="+mn-lt"/>
                <a:ea typeface="+mn-ea"/>
                <a:cs typeface="+mn-cs"/>
              </a:rPr>
              <a:t> this is safer than storing all of those private keys on a centralized system. </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359BC-5F40-02B3-63E5-53EB28982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DA5D0-45A6-5E05-DF2C-796D2D739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FCB40-92D3-46F3-1F35-96A44A64C3DC}"/>
              </a:ext>
            </a:extLst>
          </p:cNvPr>
          <p:cNvSpPr>
            <a:spLocks noGrp="1"/>
          </p:cNvSpPr>
          <p:nvPr>
            <p:ph type="body" idx="1"/>
          </p:nvPr>
        </p:nvSpPr>
        <p:spPr/>
        <p:txBody>
          <a:bodyPr/>
          <a:lstStyle/>
          <a:p>
            <a:pPr marL="0" indent="0">
              <a:buFont typeface="Arial" panose="020B0604020202020204" pitchFamily="34" charset="0"/>
              <a:buNone/>
            </a:pPr>
            <a:r>
              <a:rPr lang="en-US" sz="1200" b="0" i="0" u="none" kern="1200" dirty="0">
                <a:solidFill>
                  <a:schemeClr val="tx1"/>
                </a:solidFill>
                <a:effectLst/>
                <a:latin typeface="+mn-lt"/>
                <a:ea typeface="+mn-ea"/>
                <a:cs typeface="+mn-cs"/>
              </a:rPr>
              <a:t>While stealing public</a:t>
            </a:r>
            <a:r>
              <a:rPr lang="en-US" sz="1200" b="0" i="1" u="none"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rPr>
              <a:t>keys from the website itself might be pointless, if an attacker can steal the actual </a:t>
            </a:r>
            <a:r>
              <a:rPr lang="en-US" sz="1200" b="0" i="1" u="none" kern="1200" dirty="0">
                <a:solidFill>
                  <a:schemeClr val="tx1"/>
                </a:solidFill>
                <a:effectLst/>
                <a:latin typeface="+mn-lt"/>
                <a:ea typeface="+mn-ea"/>
                <a:cs typeface="+mn-cs"/>
              </a:rPr>
              <a:t>device</a:t>
            </a:r>
            <a:r>
              <a:rPr lang="en-US" sz="1200" b="0" i="0" u="none" kern="1200" dirty="0">
                <a:solidFill>
                  <a:schemeClr val="tx1"/>
                </a:solidFill>
                <a:effectLst/>
                <a:latin typeface="+mn-lt"/>
                <a:ea typeface="+mn-ea"/>
                <a:cs typeface="+mn-cs"/>
              </a:rPr>
              <a:t> then they could potentially use it to impersonate its owner.</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However, there's no way to steal physical devices </a:t>
            </a:r>
            <a:r>
              <a:rPr lang="en-US" sz="1200" b="0" i="1" u="none" kern="1200" dirty="0">
                <a:solidFill>
                  <a:schemeClr val="tx1"/>
                </a:solidFill>
                <a:effectLst/>
                <a:latin typeface="+mn-lt"/>
                <a:ea typeface="+mn-ea"/>
                <a:cs typeface="+mn-cs"/>
              </a:rPr>
              <a:t>at scale, </a:t>
            </a:r>
            <a:r>
              <a:rPr lang="en-US" sz="1200" b="0" i="0" u="none" kern="1200" dirty="0">
                <a:solidFill>
                  <a:schemeClr val="tx1"/>
                </a:solidFill>
                <a:effectLst/>
                <a:latin typeface="+mn-lt"/>
                <a:ea typeface="+mn-ea"/>
                <a:cs typeface="+mn-cs"/>
              </a:rPr>
              <a:t>so in aggregate this is safer than storing all of those private keys on a centralized system. </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That's great, but of course if </a:t>
            </a:r>
            <a:r>
              <a:rPr lang="en-US" sz="1200" b="0" i="1" u="none" kern="1200" dirty="0">
                <a:solidFill>
                  <a:schemeClr val="tx1"/>
                </a:solidFill>
                <a:effectLst/>
                <a:latin typeface="+mn-lt"/>
                <a:ea typeface="+mn-ea"/>
                <a:cs typeface="+mn-cs"/>
              </a:rPr>
              <a:t>your </a:t>
            </a:r>
            <a:r>
              <a:rPr lang="en-US" sz="1200" b="0" i="0" u="none" kern="1200" dirty="0">
                <a:solidFill>
                  <a:schemeClr val="tx1"/>
                </a:solidFill>
                <a:effectLst/>
                <a:latin typeface="+mn-lt"/>
                <a:ea typeface="+mn-ea"/>
                <a:cs typeface="+mn-cs"/>
              </a:rPr>
              <a:t>phone gets stolen, it doesn't really matter to </a:t>
            </a:r>
            <a:r>
              <a:rPr lang="en-US" sz="1200" b="0" i="1" u="none" kern="1200" dirty="0">
                <a:solidFill>
                  <a:schemeClr val="tx1"/>
                </a:solidFill>
                <a:effectLst/>
                <a:latin typeface="+mn-lt"/>
                <a:ea typeface="+mn-ea"/>
                <a:cs typeface="+mn-cs"/>
              </a:rPr>
              <a:t>you </a:t>
            </a:r>
            <a:r>
              <a:rPr lang="en-US" sz="1200" b="0" i="0" u="none" kern="1200" dirty="0">
                <a:solidFill>
                  <a:schemeClr val="tx1"/>
                </a:solidFill>
                <a:effectLst/>
                <a:latin typeface="+mn-lt"/>
                <a:ea typeface="+mn-ea"/>
                <a:cs typeface="+mn-cs"/>
              </a:rPr>
              <a:t>whether you're the only victim or one of many, so it's really important that these private keys be stored </a:t>
            </a:r>
            <a:r>
              <a:rPr lang="en-US" sz="1200" b="1" i="0" u="none" kern="1200" dirty="0">
                <a:solidFill>
                  <a:schemeClr val="tx1"/>
                </a:solidFill>
                <a:effectLst/>
                <a:latin typeface="+mn-lt"/>
                <a:ea typeface="+mn-ea"/>
                <a:cs typeface="+mn-cs"/>
              </a:rPr>
              <a:t>securely</a:t>
            </a:r>
            <a:r>
              <a:rPr lang="en-US" sz="1200" b="0" i="0" u="none" kern="1200" dirty="0">
                <a:solidFill>
                  <a:schemeClr val="tx1"/>
                </a:solidFill>
                <a:effectLst/>
                <a:latin typeface="+mn-lt"/>
                <a:ea typeface="+mn-ea"/>
                <a:cs typeface="+mn-cs"/>
              </a:rPr>
              <a:t> on the device.</a:t>
            </a:r>
          </a:p>
        </p:txBody>
      </p:sp>
      <p:sp>
        <p:nvSpPr>
          <p:cNvPr id="4" name="Slide Number Placeholder 3">
            <a:extLst>
              <a:ext uri="{FF2B5EF4-FFF2-40B4-BE49-F238E27FC236}">
                <a16:creationId xmlns:a16="http://schemas.microsoft.com/office/drawing/2014/main" id="{A059D6C4-556B-D92A-4F14-EC8C501FA462}"/>
              </a:ext>
            </a:extLst>
          </p:cNvPr>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286177138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AC622-4E10-F332-5B51-A7AC400FA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44960-9326-D8D7-A34F-57E3A33850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D944F-4BC2-F77D-ACC5-8EDB685BE4D5}"/>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 modern computers and phones, the keys themselves are stored in specialized chips called Trusted Platform Modules, or TPMs.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TPMs are responsible for generating and storing cryptographic keys and are physically separate from the primary CPU and memory. This separation helps keep those keys protected against malicious software running on the computer.</a:t>
            </a:r>
          </a:p>
        </p:txBody>
      </p:sp>
      <p:sp>
        <p:nvSpPr>
          <p:cNvPr id="4" name="Slide Number Placeholder 3">
            <a:extLst>
              <a:ext uri="{FF2B5EF4-FFF2-40B4-BE49-F238E27FC236}">
                <a16:creationId xmlns:a16="http://schemas.microsoft.com/office/drawing/2014/main" id="{5A19F278-56BE-8CCE-8A04-71410C5B7FED}"/>
              </a:ext>
            </a:extLst>
          </p:cNvPr>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9136086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D0D87-C15A-C5C4-3886-49E04EB1C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C26896-92A1-FE5B-4E8C-CE7E1AFFED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348D-288F-65D0-C52B-EBC3C3E7239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can be stored on external hardware as well. USB security keys are pretty popular but there are also devices that use Bluetooth, NFC, etc.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external devices don't have a TPM chip exactly, although they do have their own hardware dedicated to secure cryptographic operations.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CDCD51E-D5B1-D909-F821-0C64C26A24A0}"/>
              </a:ext>
            </a:extLst>
          </p:cNvPr>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305893363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8E9CD-A0E8-9349-4690-E38A840B7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027EC1-F4FB-A230-F2F3-2BBBBD682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8FC52-1FE2-8316-B2D8-368285CD37F1}"/>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Dealing with lots of different hardware implementations can be messy, but a standard API called Client to Authenticator Protocol, or CTAP, simplifies things by providing a common interface.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Using CTAP, browsers can obtain cryptographic keys from any device that implements the standard.</a:t>
            </a:r>
          </a:p>
        </p:txBody>
      </p:sp>
      <p:sp>
        <p:nvSpPr>
          <p:cNvPr id="4" name="Slide Number Placeholder 3">
            <a:extLst>
              <a:ext uri="{FF2B5EF4-FFF2-40B4-BE49-F238E27FC236}">
                <a16:creationId xmlns:a16="http://schemas.microsoft.com/office/drawing/2014/main" id="{B8A908D4-08F4-FCC3-E831-E533B407D478}"/>
              </a:ext>
            </a:extLst>
          </p:cNvPr>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80005917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A6620-AD61-B9D8-63AC-F58615B07B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90D20-167A-EA7A-C7B6-5DE3AF2DE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E0EB24-4865-0E21-4898-3A626F311274}"/>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CTAP allows browsers to get keys from secure hardware.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related standard called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allows browsers to use those keys for authentication with websites.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 high level,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defines the </a:t>
            </a:r>
            <a:r>
              <a:rPr lang="en-US" sz="1200" b="0" i="1" kern="1200" dirty="0">
                <a:solidFill>
                  <a:schemeClr val="tx1"/>
                </a:solidFill>
                <a:effectLst/>
                <a:latin typeface="+mn-lt"/>
                <a:ea typeface="+mn-ea"/>
                <a:cs typeface="+mn-cs"/>
              </a:rPr>
              <a:t>process </a:t>
            </a:r>
            <a:r>
              <a:rPr lang="en-US" sz="1200" b="0" i="0" kern="1200" dirty="0">
                <a:solidFill>
                  <a:schemeClr val="tx1"/>
                </a:solidFill>
                <a:effectLst/>
                <a:latin typeface="+mn-lt"/>
                <a:ea typeface="+mn-ea"/>
                <a:cs typeface="+mn-cs"/>
              </a:rPr>
              <a:t>by which web applications store and retrieve authentication credentials from an abstract authenticator or "key store". CTAP provides the </a:t>
            </a:r>
            <a:r>
              <a:rPr lang="en-US" sz="1200" b="0" i="1" kern="1200" dirty="0">
                <a:solidFill>
                  <a:schemeClr val="tx1"/>
                </a:solidFill>
                <a:effectLst/>
                <a:latin typeface="+mn-lt"/>
                <a:ea typeface="+mn-ea"/>
                <a:cs typeface="+mn-cs"/>
              </a:rPr>
              <a:t>implementation details </a:t>
            </a:r>
            <a:r>
              <a:rPr lang="en-US" sz="1200" b="0" i="0" kern="1200" dirty="0">
                <a:solidFill>
                  <a:schemeClr val="tx1"/>
                </a:solidFill>
                <a:effectLst/>
                <a:latin typeface="+mn-lt"/>
                <a:ea typeface="+mn-ea"/>
                <a:cs typeface="+mn-cs"/>
              </a:rPr>
              <a:t>for how different types of authenticators manage and protect keys.</a:t>
            </a:r>
            <a:endParaRPr lang="en-US" sz="1200" b="1"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2D97000A-E5F0-CE39-B5A0-FBED53708AEA}"/>
              </a:ext>
            </a:extLst>
          </p:cNvPr>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44374105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44446-8089-6C55-186E-7CEC6C8DF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9529E-97B0-1568-110E-E4E0069BD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723DB-B64B-7711-7278-2FDE03D649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last thing you need to know about is called FIDO2. It is an overarching standard for secure authentication that encompasses both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and CTAP.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 know I went through that pretty quickly, so if you decide to do more research on this search for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"CTAP", or "FIDO2" instead of searching for "passkeys". You'll get way better results by searching for the specific standards.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F331CD4-E903-207D-60F8-0B48F99AD4C5}"/>
              </a:ext>
            </a:extLst>
          </p:cNvPr>
          <p:cNvSpPr>
            <a:spLocks noGrp="1"/>
          </p:cNvSpPr>
          <p:nvPr>
            <p:ph type="sldNum" sz="quarter" idx="10"/>
          </p:nvPr>
        </p:nvSpPr>
        <p:spPr/>
        <p:txBody>
          <a:bodyPr/>
          <a:lstStyle/>
          <a:p>
            <a:fld id="{89029652-62E7-43D6-83B5-097D7B7AA5D8}" type="slidenum">
              <a:rPr lang="en-US" smtClean="0"/>
              <a:t>147</a:t>
            </a:fld>
            <a:endParaRPr lang="en-US"/>
          </a:p>
        </p:txBody>
      </p:sp>
    </p:spTree>
    <p:extLst>
      <p:ext uri="{BB962C8B-B14F-4D97-AF65-F5344CB8AC3E}">
        <p14:creationId xmlns:p14="http://schemas.microsoft.com/office/powerpoint/2010/main" val="276367153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Please leave me feedback through the conference!</a:t>
            </a:r>
            <a:r>
              <a:rPr lang="en-US" sz="1200" b="0" i="0" kern="1200" dirty="0">
                <a:solidFill>
                  <a:schemeClr val="tx1"/>
                </a:solidFill>
                <a:effectLst/>
                <a:latin typeface="+mn-lt"/>
                <a:ea typeface="+mn-ea"/>
                <a:cs typeface="+mn-cs"/>
              </a:rPr>
              <a:t> Good, bad, or ugly I want to know what you thought of today so that I can continue to improve this talk.</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148</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725655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Let's say we stored Alice's password in our database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validate the login form, we'd just…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query the database for the plain text values in the form post.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That's super easy, but if we do that then we are NOT providing what's called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 That means that…</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if an attacker can get access to the database, they get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could increase security by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encryption keys are not stored in the database itself, so an attacker that hacks the database only gets the encrypted text; they can't reverse it into the actual password.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04678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For this to work, the web app needs the encryption keys so that it can encrypt the user-submitted password before searching the database.</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33750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the web app has access to those encryption keys, then it can also DECRYPT a password retrieved from the database.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if WE have the ability to decrypt that password, then we're vulnerable for that to be exploited.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290767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 may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in addition to hacking the database, but if an attacker can pull it off then they get access to all the passwords.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even though this might be a very difficult thing to exploit, it's an unnecessary risk because</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we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someone's password.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DO need a way of ensuring that they entered the correct string into the login form, but we have no reason to ever determine the specific characters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string.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805601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something called </a:t>
            </a:r>
            <a:r>
              <a:rPr lang="en-US" sz="1200" b="1" kern="1200" dirty="0">
                <a:solidFill>
                  <a:schemeClr val="tx1"/>
                </a:solidFill>
                <a:effectLst/>
                <a:latin typeface="+mn-lt"/>
                <a:ea typeface="+mn-ea"/>
                <a:cs typeface="+mn-cs"/>
              </a:rPr>
              <a:t>hashing</a:t>
            </a:r>
            <a:r>
              <a:rPr lang="en-US" sz="1200" b="0" kern="1200" dirty="0">
                <a:solidFill>
                  <a:schemeClr val="tx1"/>
                </a:solidFill>
                <a:effectLst/>
                <a:latin typeface="+mn-lt"/>
                <a:ea typeface="+mn-ea"/>
                <a:cs typeface="+mn-cs"/>
              </a:rPr>
              <a:t>, which is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most important difference between them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No two passwords, put through the same hashing function, will generate the same result.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243529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hash values cannot be reversed…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also why we cannot email users a copy of their password, only a link to reset it. We don't </a:t>
            </a:r>
            <a:r>
              <a:rPr lang="en-US" sz="1200" b="0" i="1" kern="1200" dirty="0">
                <a:solidFill>
                  <a:schemeClr val="tx1"/>
                </a:solidFill>
                <a:effectLst/>
                <a:latin typeface="+mn-lt"/>
                <a:ea typeface="+mn-ea"/>
                <a:cs typeface="+mn-cs"/>
              </a:rPr>
              <a:t>know </a:t>
            </a:r>
            <a:r>
              <a:rPr lang="en-US" sz="1200" b="0" i="0" kern="1200" dirty="0">
                <a:solidFill>
                  <a:schemeClr val="tx1"/>
                </a:solidFill>
                <a:effectLst/>
                <a:latin typeface="+mn-lt"/>
                <a:ea typeface="+mn-ea"/>
                <a:cs typeface="+mn-cs"/>
              </a:rPr>
              <a:t>their actual password and have no way to get it.</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6116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D4C5E-54FD-52E9-1A3D-91A6FF128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91773-D7DE-67FA-1CBD-626F8B4AA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BBFD1-9ADD-E823-0847-6A3E9B6386CF}"/>
              </a:ext>
            </a:extLst>
          </p:cNvPr>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TODO: New QR 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 had to gloss over a few important details though. If you really want a comprehensive understanding of hashing, specifically when it comes to password storage, then you should research different types of hash algorithms, a technique called "salting" your hashes, and the use of rainbow tables to crack insecure hashes.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QR code will take you to my </a:t>
            </a:r>
            <a:r>
              <a:rPr lang="en-US" sz="1200" b="0" kern="1200" dirty="0" err="1">
                <a:solidFill>
                  <a:schemeClr val="tx1"/>
                </a:solidFill>
                <a:effectLst/>
                <a:latin typeface="+mn-lt"/>
                <a:ea typeface="+mn-ea"/>
                <a:cs typeface="+mn-cs"/>
              </a:rPr>
              <a:t>github</a:t>
            </a:r>
            <a:r>
              <a:rPr lang="en-US" sz="1200" b="0" kern="1200" dirty="0">
                <a:solidFill>
                  <a:schemeClr val="tx1"/>
                </a:solidFill>
                <a:effectLst/>
                <a:latin typeface="+mn-lt"/>
                <a:ea typeface="+mn-ea"/>
                <a:cs typeface="+mn-cs"/>
              </a:rPr>
              <a:t> where I've collected a few links for further reading.</a:t>
            </a:r>
          </a:p>
        </p:txBody>
      </p:sp>
      <p:sp>
        <p:nvSpPr>
          <p:cNvPr id="4" name="Slide Number Placeholder 3">
            <a:extLst>
              <a:ext uri="{FF2B5EF4-FFF2-40B4-BE49-F238E27FC236}">
                <a16:creationId xmlns:a16="http://schemas.microsoft.com/office/drawing/2014/main" id="{9458649F-54CB-985F-C25A-256946E347BB}"/>
              </a:ext>
            </a:extLst>
          </p:cNvPr>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13291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Our first example used a login form submitted by an end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What about computer-to-computer communication, like when one of our integration partners needs to call one of our APIs?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use a login form, because there's no person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Maybe it gets them from a config file or a user database or something.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618645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client then concatenates the username and password together into a single text string like this.</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2259785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text string is then </a:t>
            </a:r>
            <a:r>
              <a:rPr lang="en-US" sz="1200" b="1" kern="1200" dirty="0">
                <a:solidFill>
                  <a:schemeClr val="tx1"/>
                </a:solidFill>
                <a:effectLst/>
                <a:latin typeface="+mn-lt"/>
                <a:ea typeface="+mn-ea"/>
                <a:cs typeface="+mn-cs"/>
              </a:rPr>
              <a:t>Base64 encoded</a:t>
            </a:r>
            <a:r>
              <a:rPr lang="en-US" sz="1200" b="0" kern="1200" dirty="0">
                <a:solidFill>
                  <a:schemeClr val="tx1"/>
                </a:solidFill>
                <a:effectLst/>
                <a:latin typeface="+mn-lt"/>
                <a:ea typeface="+mn-ea"/>
                <a:cs typeface="+mn-cs"/>
              </a:rPr>
              <a:t>, which creates some gibberish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really important to note that encoding ISN'T ENCRYPTION, and encoding ISN'T HASHING.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this value </a:t>
            </a:r>
            <a:r>
              <a:rPr lang="en-US" sz="1200" b="0" i="1" kern="1200" dirty="0">
                <a:solidFill>
                  <a:schemeClr val="tx1"/>
                </a:solidFill>
                <a:effectLst/>
                <a:latin typeface="+mn-lt"/>
                <a:ea typeface="+mn-ea"/>
                <a:cs typeface="+mn-cs"/>
              </a:rPr>
              <a:t>looks </a:t>
            </a:r>
            <a:r>
              <a:rPr lang="en-US" sz="1200" b="0" i="0" kern="1200" dirty="0">
                <a:solidFill>
                  <a:schemeClr val="tx1"/>
                </a:solidFill>
                <a:effectLst/>
                <a:latin typeface="+mn-lt"/>
                <a:ea typeface="+mn-ea"/>
                <a:cs typeface="+mn-cs"/>
              </a:rPr>
              <a:t>like the encrypted and hashed values we just saw, this particular string can be easily reversed into the plain text credentials, no decryption key required.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take this value, go to any Base64 decoding website you find online, and it will give you back the original string.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what's the point? Encoding is all about making a piece of text easier to transmit; it replaces special characters with simple ones that are less likely to cause a problem when passed through various computer systems. Encoding does nothing to actually </a:t>
            </a:r>
            <a:r>
              <a:rPr lang="en-US" sz="1200" b="0" i="1" kern="1200" dirty="0">
                <a:solidFill>
                  <a:schemeClr val="tx1"/>
                </a:solidFill>
                <a:effectLst/>
                <a:latin typeface="+mn-lt"/>
                <a:ea typeface="+mn-ea"/>
                <a:cs typeface="+mn-cs"/>
              </a:rPr>
              <a:t>secure </a:t>
            </a:r>
            <a:r>
              <a:rPr lang="en-US" sz="1200" b="0" i="0" kern="1200" dirty="0">
                <a:solidFill>
                  <a:schemeClr val="tx1"/>
                </a:solidFill>
                <a:effectLst/>
                <a:latin typeface="+mn-lt"/>
                <a:ea typeface="+mn-ea"/>
                <a:cs typeface="+mn-cs"/>
              </a:rPr>
              <a:t>the value.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2135441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encoded string is then added to the Authorization header and sent to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740157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authenticate the request, the server decodes that string back into the username and password and then verifies them.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618757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using Basic Authentication like I just described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this kind of computer-to-computer API call.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360667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Transmitting those credentials in what is basically plain text is a really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Theoretically, using HTTPS should protect the credentials as they go over the internet, but what happens if someone forgets to use HTTPS? Or what happens if that string ends up in a log file somewhere, which someone can then decode?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point is, using the primary account password for API authentication is a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2536495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common alternative is to use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528328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standard for what an API Key looks like, so the naïve solution is to use GUIDs.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a mistake. GUIDs are designed for uniqueness, NOT randomness, but randomness is what protects these keys against brute force guessing attacks.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You want your API keys to be secure and hard to crack, so you should NOT use a standard GUID.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link will take you to a page that talks about this issue in more detail.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a key has been generated, there are three ways to use it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to use Basic Authentication, like we just talked about, but using the API Key instead of the account password when creating the Base64 encoded value.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Another common approach is to pass the API Key </a:t>
            </a:r>
            <a:r>
              <a:rPr lang="en-US" sz="1200" b="1" kern="1200" dirty="0">
                <a:solidFill>
                  <a:schemeClr val="tx1"/>
                </a:solidFill>
                <a:effectLst/>
                <a:latin typeface="+mn-lt"/>
                <a:ea typeface="+mn-ea"/>
                <a:cs typeface="+mn-cs"/>
              </a:rPr>
              <a:t>by itself</a:t>
            </a:r>
            <a:r>
              <a:rPr lang="en-US" sz="1200" b="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Since this is the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value being passed, you need to make sure the values are super random and hard to guess. </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30404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3056508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third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7510891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We're still talking about "something you know" authentication factors.</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an authenticated call, the client prepares the URL and parameters that it intends to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string…</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shouldn't be used for authentication, then you might not learn much from this session.</a:t>
            </a: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trick the server into sending him the money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really tell you how to get started with an </a:t>
            </a:r>
            <a:r>
              <a:rPr lang="en-US" sz="1200" kern="1200" baseline="0" dirty="0" err="1">
                <a:solidFill>
                  <a:schemeClr val="tx1"/>
                </a:solidFill>
                <a:effectLst/>
                <a:latin typeface="+mn-lt"/>
                <a:ea typeface="+mn-ea"/>
                <a:cs typeface="+mn-cs"/>
              </a:rPr>
              <a:t>oAuth</a:t>
            </a:r>
            <a:r>
              <a:rPr lang="en-US" sz="1200" kern="1200" baseline="0" dirty="0">
                <a:solidFill>
                  <a:schemeClr val="tx1"/>
                </a:solidFill>
                <a:effectLst/>
                <a:latin typeface="+mn-lt"/>
                <a:ea typeface="+mn-ea"/>
                <a:cs typeface="+mn-cs"/>
              </a:rPr>
              <a:t> implementation.</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assign API Keys a unique identifier of their own.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identifier value is public and is sent in the header as plain text. It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where it can be securely stored in a config file </a:t>
            </a:r>
            <a:r>
              <a:rPr lang="en-US" sz="1200" b="0" i="0" kern="1200">
                <a:solidFill>
                  <a:schemeClr val="tx1"/>
                </a:solidFill>
                <a:effectLst/>
                <a:latin typeface="+mn-lt"/>
                <a:ea typeface="+mn-ea"/>
                <a:cs typeface="+mn-cs"/>
              </a:rPr>
              <a:t>or database.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you can choose the right approach for your project, and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which prevents it from being stolen by a network level eavesdropper,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data is kept secure, while the less sensitive data can still be exposed to your client side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provide those permissions as additional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log the user out, and then reissue them an updated token when they log back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challenge here is figuring out how long that expiration period should be.</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expire the tokens too quickly, then you're going to annoy your users when they are continually forced to log back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 set the expiration date too far in the future, and if someone hacks one of your accounts, you might not be able to respond very quickly. </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that contains the user identity AND their permissions. This token is only valid for a short period of time,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token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t>
            </a:r>
            <a:r>
              <a:rPr lang="en-US" sz="1200" b="0" i="1" kern="1200" dirty="0">
                <a:solidFill>
                  <a:schemeClr val="tx1"/>
                </a:solidFill>
                <a:effectLst/>
                <a:latin typeface="+mn-lt"/>
                <a:ea typeface="+mn-ea"/>
                <a:cs typeface="+mn-cs"/>
              </a:rPr>
              <a:t>access token </a:t>
            </a:r>
            <a:r>
              <a:rPr lang="en-US" sz="1200" b="0" i="0" kern="1200" dirty="0">
                <a:solidFill>
                  <a:schemeClr val="tx1"/>
                </a:solidFill>
                <a:effectLst/>
                <a:latin typeface="+mn-lt"/>
                <a:ea typeface="+mn-ea"/>
                <a:cs typeface="+mn-cs"/>
              </a:rPr>
              <a:t>expires, but the refresh token is still valid, then the client can pass that refresh token to an API endpoint to get an updated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generate the new access token, the system </a:t>
            </a:r>
            <a:r>
              <a:rPr lang="en-US" sz="1200" b="1" i="0" kern="1200" dirty="0">
                <a:solidFill>
                  <a:schemeClr val="tx1"/>
                </a:solidFill>
                <a:effectLst/>
                <a:latin typeface="+mn-lt"/>
                <a:ea typeface="+mn-ea"/>
                <a:cs typeface="+mn-cs"/>
              </a:rPr>
              <a:t>does </a:t>
            </a:r>
            <a:r>
              <a:rPr lang="en-US" sz="1200" b="1" i="0" kern="1200" dirty="0" err="1">
                <a:solidFill>
                  <a:schemeClr val="tx1"/>
                </a:solidFill>
                <a:effectLst/>
                <a:latin typeface="+mn-lt"/>
                <a:ea typeface="+mn-ea"/>
                <a:cs typeface="+mn-cs"/>
              </a:rPr>
              <a:t>requery</a:t>
            </a:r>
            <a:r>
              <a:rPr lang="en-US" sz="1200" b="1" i="0" kern="1200" dirty="0">
                <a:solidFill>
                  <a:schemeClr val="tx1"/>
                </a:solidFill>
                <a:effectLst/>
                <a:latin typeface="+mn-lt"/>
                <a:ea typeface="+mn-ea"/>
                <a:cs typeface="+mn-cs"/>
              </a:rPr>
              <a:t> the database</a:t>
            </a:r>
            <a:r>
              <a:rPr lang="en-US" sz="1200" b="0" i="0" kern="1200" dirty="0">
                <a:solidFill>
                  <a:schemeClr val="tx1"/>
                </a:solidFill>
                <a:effectLst/>
                <a:latin typeface="+mn-lt"/>
                <a:ea typeface="+mn-ea"/>
                <a:cs typeface="+mn-cs"/>
              </a:rPr>
              <a:t> in order to validate that the user account is still active and to obtain its 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allows you to regularly re-authorize the user, making sure their permissions are still accurate, but without making them continually log out and back in.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SAML is worth knowing about because it is still very widely used in single-sign-in scenarios, especially in the enterprise.</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004495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3.png"/></Relationships>
</file>

<file path=ppt/slides/_rels/slide1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3.png"/></Relationships>
</file>

<file path=ppt/slides/_rels/slide10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6.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4.png"/></Relationships>
</file>

<file path=ppt/slides/_rels/slide10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2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4.png"/></Relationships>
</file>

<file path=ppt/slides/_rels/slide10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4.png"/></Relationships>
</file>

<file path=ppt/slides/_rels/slide10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0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1.png"/><Relationship Id="rId4" Type="http://schemas.openxmlformats.org/officeDocument/2006/relationships/image" Target="../media/image13.png"/></Relationships>
</file>

<file path=ppt/slides/_rels/slide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1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9.png"/><Relationship Id="rId4" Type="http://schemas.openxmlformats.org/officeDocument/2006/relationships/image" Target="../media/image14.png"/></Relationships>
</file>

<file path=ppt/slides/_rels/slide13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7.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9.png"/><Relationship Id="rId4" Type="http://schemas.openxmlformats.org/officeDocument/2006/relationships/image" Target="../media/image14.png"/></Relationships>
</file>

<file path=ppt/slides/_rels/slide133.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13.png"/><Relationship Id="rId7" Type="http://schemas.openxmlformats.org/officeDocument/2006/relationships/image" Target="../media/image47.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9.png"/><Relationship Id="rId4" Type="http://schemas.openxmlformats.org/officeDocument/2006/relationships/image" Target="../media/image14.png"/></Relationships>
</file>

<file path=ppt/slides/_rels/slide1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3.png"/><Relationship Id="rId7" Type="http://schemas.openxmlformats.org/officeDocument/2006/relationships/image" Target="../media/image48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50.svg"/></Relationships>
</file>

<file path=ppt/slides/_rels/slide1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3.png"/><Relationship Id="rId7" Type="http://schemas.openxmlformats.org/officeDocument/2006/relationships/image" Target="../media/image49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50.sv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1.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3.png"/><Relationship Id="rId4" Type="http://schemas.openxmlformats.org/officeDocument/2006/relationships/image" Target="../media/image52.png"/></Relationships>
</file>

<file path=ppt/slides/_rels/slide14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4.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3.png"/><Relationship Id="rId4" Type="http://schemas.openxmlformats.org/officeDocument/2006/relationships/image" Target="../media/image51.png"/></Relationships>
</file>

<file path=ppt/slides/_rels/slide14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4.png"/><Relationship Id="rId7" Type="http://schemas.openxmlformats.org/officeDocument/2006/relationships/image" Target="../media/image54.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image" Target="../media/image56.png"/></Relationships>
</file>

<file path=ppt/slides/_rels/slide14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4.png"/><Relationship Id="rId7" Type="http://schemas.openxmlformats.org/officeDocument/2006/relationships/image" Target="../media/image54.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13.png"/><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9.png"/><Relationship Id="rId4" Type="http://schemas.openxmlformats.org/officeDocument/2006/relationships/image" Target="../media/image19.png"/></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9.png"/><Relationship Id="rId4"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19.png"/></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34.png"/></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B0B5C5-238D-E8E2-4E6F-A0DE2C1E0C74}"/>
              </a:ext>
            </a:extLst>
          </p:cNvPr>
          <p:cNvPicPr>
            <a:picLocks noChangeAspect="1"/>
          </p:cNvPicPr>
          <p:nvPr/>
        </p:nvPicPr>
        <p:blipFill>
          <a:blip r:embed="rId3"/>
          <a:stretch>
            <a:fillRect/>
          </a:stretch>
        </p:blipFill>
        <p:spPr>
          <a:xfrm>
            <a:off x="0" y="-1466850"/>
            <a:ext cx="12192000" cy="9525000"/>
          </a:xfrm>
          <a:prstGeom prst="rect">
            <a:avLst/>
          </a:prstGeom>
        </p:spPr>
      </p:pic>
      <p:sp>
        <p:nvSpPr>
          <p:cNvPr id="6" name="Title 1">
            <a:extLst>
              <a:ext uri="{FF2B5EF4-FFF2-40B4-BE49-F238E27FC236}">
                <a16:creationId xmlns:a16="http://schemas.microsoft.com/office/drawing/2014/main" id="{579D884F-C00F-7C34-C3ED-9A0019EB77A0}"/>
              </a:ext>
            </a:extLst>
          </p:cNvPr>
          <p:cNvSpPr>
            <a:spLocks noGrp="1"/>
          </p:cNvSpPr>
          <p:nvPr>
            <p:ph type="title"/>
          </p:nvPr>
        </p:nvSpPr>
        <p:spPr>
          <a:xfrm>
            <a:off x="836140" y="-305486"/>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11" name="TextBox 10">
            <a:extLst>
              <a:ext uri="{FF2B5EF4-FFF2-40B4-BE49-F238E27FC236}">
                <a16:creationId xmlns:a16="http://schemas.microsoft.com/office/drawing/2014/main" id="{F4269EA4-587F-8BDC-3BD6-01A997C0FAEB}"/>
              </a:ext>
            </a:extLst>
          </p:cNvPr>
          <p:cNvSpPr txBox="1"/>
          <p:nvPr/>
        </p:nvSpPr>
        <p:spPr>
          <a:xfrm>
            <a:off x="5729161" y="5911275"/>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12" name="TextBox 11">
            <a:extLst>
              <a:ext uri="{FF2B5EF4-FFF2-40B4-BE49-F238E27FC236}">
                <a16:creationId xmlns:a16="http://schemas.microsoft.com/office/drawing/2014/main" id="{63C3515A-288F-BABE-FB70-D05C12056234}"/>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13" name="TextBox 12">
            <a:extLst>
              <a:ext uri="{FF2B5EF4-FFF2-40B4-BE49-F238E27FC236}">
                <a16:creationId xmlns:a16="http://schemas.microsoft.com/office/drawing/2014/main" id="{BAE69A3D-51F4-A42C-07A1-D2FAF9A74488}"/>
              </a:ext>
            </a:extLst>
          </p:cNvPr>
          <p:cNvSpPr txBox="1"/>
          <p:nvPr/>
        </p:nvSpPr>
        <p:spPr>
          <a:xfrm>
            <a:off x="20749" y="6030694"/>
            <a:ext cx="4132151" cy="646331"/>
          </a:xfrm>
          <a:prstGeom prst="rect">
            <a:avLst/>
          </a:prstGeom>
          <a:noFill/>
        </p:spPr>
        <p:txBody>
          <a:bodyPr wrap="square" rtlCol="0">
            <a:spAutoFit/>
          </a:bodyPr>
          <a:lstStyle/>
          <a:p>
            <a:r>
              <a:rPr lang="en-US" dirty="0">
                <a:solidFill>
                  <a:schemeClr val="bg1"/>
                </a:solidFill>
                <a:latin typeface="Segoe Print" panose="02000600000000000000" pitchFamily="2" charset="0"/>
              </a:rPr>
              <a:t>Don't worry, my session content is higher quality than my AI art!</a:t>
            </a:r>
            <a:endParaRPr lang="en-US" sz="1400" dirty="0">
              <a:solidFill>
                <a:schemeClr val="bg1">
                  <a:lumMod val="65000"/>
                </a:schemeClr>
              </a:solidFill>
              <a:latin typeface="Segoe Print" panose="02000600000000000000" pitchFamily="2" charset="0"/>
            </a:endParaRPr>
          </a:p>
        </p:txBody>
      </p:sp>
    </p:spTree>
    <p:extLst>
      <p:ext uri="{BB962C8B-B14F-4D97-AF65-F5344CB8AC3E}">
        <p14:creationId xmlns:p14="http://schemas.microsoft.com/office/powerpoint/2010/main" val="31193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rgbClr val="D3701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9" name="TextBox 28">
            <a:extLst>
              <a:ext uri="{FF2B5EF4-FFF2-40B4-BE49-F238E27FC236}">
                <a16:creationId xmlns:a16="http://schemas.microsoft.com/office/drawing/2014/main" id="{732A3CF8-DBFE-DB32-A430-DD9A81BE90B7}"/>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30668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Tree>
    <p:extLst>
      <p:ext uri="{BB962C8B-B14F-4D97-AF65-F5344CB8AC3E}">
        <p14:creationId xmlns:p14="http://schemas.microsoft.com/office/powerpoint/2010/main" val="39709150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7131377" y="4516653"/>
            <a:ext cx="4033007" cy="8309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9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1297872" y="4755976"/>
            <a:ext cx="3946354" cy="120032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61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xt4">
            <a:extLst>
              <a:ext uri="{FF2B5EF4-FFF2-40B4-BE49-F238E27FC236}">
                <a16:creationId xmlns:a16="http://schemas.microsoft.com/office/drawing/2014/main" id="{CD22E22B-B71E-AC1F-C6D2-88D2C331DA39}"/>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17" name="Txt4">
            <a:extLst>
              <a:ext uri="{FF2B5EF4-FFF2-40B4-BE49-F238E27FC236}">
                <a16:creationId xmlns:a16="http://schemas.microsoft.com/office/drawing/2014/main" id="{4828C4B8-E8F8-7B2A-1048-2D049FEF4896}"/>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18" name="Txt4">
            <a:extLst>
              <a:ext uri="{FF2B5EF4-FFF2-40B4-BE49-F238E27FC236}">
                <a16:creationId xmlns:a16="http://schemas.microsoft.com/office/drawing/2014/main" id="{EFF0A2E6-BF1D-FB7B-9CAF-FFE8055A566D}"/>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cxnSp>
        <p:nvCxnSpPr>
          <p:cNvPr id="20" name="!!Arrow4">
            <a:extLst>
              <a:ext uri="{FF2B5EF4-FFF2-40B4-BE49-F238E27FC236}">
                <a16:creationId xmlns:a16="http://schemas.microsoft.com/office/drawing/2014/main" id="{A22F23C3-AE82-5D4D-4562-BB67555718E2}"/>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9171BD14-2203-0027-4AC3-F2AB42575EBE}"/>
              </a:ext>
            </a:extLst>
          </p:cNvPr>
          <p:cNvSpPr/>
          <p:nvPr/>
        </p:nvSpPr>
        <p:spPr>
          <a:xfrm>
            <a:off x="2930540" y="7046148"/>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9" name="!!Req6Text">
            <a:extLst>
              <a:ext uri="{FF2B5EF4-FFF2-40B4-BE49-F238E27FC236}">
                <a16:creationId xmlns:a16="http://schemas.microsoft.com/office/drawing/2014/main" id="{B30D0A67-B9CD-7BDA-EC90-21E39EDBF4DD}"/>
              </a:ext>
            </a:extLst>
          </p:cNvPr>
          <p:cNvSpPr txBox="1"/>
          <p:nvPr/>
        </p:nvSpPr>
        <p:spPr>
          <a:xfrm>
            <a:off x="2977492" y="7034944"/>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
        <p:nvSpPr>
          <p:cNvPr id="34" name="!!txtSecret">
            <a:extLst>
              <a:ext uri="{FF2B5EF4-FFF2-40B4-BE49-F238E27FC236}">
                <a16:creationId xmlns:a16="http://schemas.microsoft.com/office/drawing/2014/main" id="{4CAE14A9-78FA-E6DE-3CBA-063BE4BE761D}"/>
              </a:ext>
            </a:extLst>
          </p:cNvPr>
          <p:cNvSpPr txBox="1"/>
          <p:nvPr/>
        </p:nvSpPr>
        <p:spPr>
          <a:xfrm>
            <a:off x="4492480" y="7357811"/>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38" name="!!txtSecret">
            <a:extLst>
              <a:ext uri="{FF2B5EF4-FFF2-40B4-BE49-F238E27FC236}">
                <a16:creationId xmlns:a16="http://schemas.microsoft.com/office/drawing/2014/main" id="{A0DDCC01-C9B7-FF22-9B03-C9266E8F58EB}"/>
              </a:ext>
            </a:extLst>
          </p:cNvPr>
          <p:cNvSpPr txBox="1"/>
          <p:nvPr/>
        </p:nvSpPr>
        <p:spPr>
          <a:xfrm>
            <a:off x="4492480" y="5609939"/>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8"/>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1"/>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3832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p:bldP spid="62" grpId="0" animBg="1"/>
      <p:bldP spid="63"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0"/>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5010391"/>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5007562"/>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4643904"/>
            <a:ext cx="753680" cy="753680"/>
          </a:xfrm>
          <a:prstGeom prst="rect">
            <a:avLst/>
          </a:prstGeom>
        </p:spPr>
      </p:pic>
    </p:spTree>
    <p:extLst>
      <p:ext uri="{BB962C8B-B14F-4D97-AF65-F5344CB8AC3E}">
        <p14:creationId xmlns:p14="http://schemas.microsoft.com/office/powerpoint/2010/main" val="18506058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12284776"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530"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097199"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5979206"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3660479"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3796619"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4368595"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4368595"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4789"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6860805"/>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6860805"/>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6902726"/>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6891523"/>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3682712"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6909471"/>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689826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7194937"/>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7192108"/>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6828450"/>
            <a:ext cx="753680" cy="753680"/>
          </a:xfrm>
          <a:prstGeom prst="rect">
            <a:avLst/>
          </a:prstGeom>
        </p:spPr>
      </p:pic>
      <p:sp>
        <p:nvSpPr>
          <p:cNvPr id="16" name="!!Sidebar">
            <a:extLst>
              <a:ext uri="{FF2B5EF4-FFF2-40B4-BE49-F238E27FC236}">
                <a16:creationId xmlns:a16="http://schemas.microsoft.com/office/drawing/2014/main" id="{B1314A75-6B54-B56D-68FE-78E02873211D}"/>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98344DB4-26C4-F048-DE49-CBCBF67A8F12}"/>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8" name="TextBox 17">
            <a:extLst>
              <a:ext uri="{FF2B5EF4-FFF2-40B4-BE49-F238E27FC236}">
                <a16:creationId xmlns:a16="http://schemas.microsoft.com/office/drawing/2014/main" id="{DF08642E-DF30-C12E-C889-771C712DD62A}"/>
              </a:ext>
            </a:extLst>
          </p:cNvPr>
          <p:cNvSpPr txBox="1"/>
          <p:nvPr/>
        </p:nvSpPr>
        <p:spPr>
          <a:xfrm>
            <a:off x="2874021"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34" name="TextBox 33">
            <a:extLst>
              <a:ext uri="{FF2B5EF4-FFF2-40B4-BE49-F238E27FC236}">
                <a16:creationId xmlns:a16="http://schemas.microsoft.com/office/drawing/2014/main" id="{38A5C2A4-B116-B2FC-FD19-62D19527DD79}"/>
              </a:ext>
            </a:extLst>
          </p:cNvPr>
          <p:cNvSpPr txBox="1"/>
          <p:nvPr/>
        </p:nvSpPr>
        <p:spPr>
          <a:xfrm>
            <a:off x="234159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41" name="TextBox 40">
            <a:extLst>
              <a:ext uri="{FF2B5EF4-FFF2-40B4-BE49-F238E27FC236}">
                <a16:creationId xmlns:a16="http://schemas.microsoft.com/office/drawing/2014/main" id="{4E987965-A606-49F1-F8B1-1B2B7B693DDE}"/>
              </a:ext>
            </a:extLst>
          </p:cNvPr>
          <p:cNvSpPr txBox="1"/>
          <p:nvPr/>
        </p:nvSpPr>
        <p:spPr>
          <a:xfrm>
            <a:off x="234159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45" name="TextBox 44">
            <a:extLst>
              <a:ext uri="{FF2B5EF4-FFF2-40B4-BE49-F238E27FC236}">
                <a16:creationId xmlns:a16="http://schemas.microsoft.com/office/drawing/2014/main" id="{8C472704-BA94-0DA4-77A4-5426DD978374}"/>
              </a:ext>
            </a:extLst>
          </p:cNvPr>
          <p:cNvSpPr txBox="1"/>
          <p:nvPr/>
        </p:nvSpPr>
        <p:spPr>
          <a:xfrm>
            <a:off x="2873059" y="1969121"/>
            <a:ext cx="6385128"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Captured in transit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Reused across sites</a:t>
            </a:r>
            <a:endParaRPr lang="en-US" sz="2400" dirty="0">
              <a:solidFill>
                <a:srgbClr val="D37011"/>
              </a:solidFill>
              <a:latin typeface="Corbel" panose="020B0503020204020204" pitchFamily="34" charset="0"/>
            </a:endParaRPr>
          </a:p>
        </p:txBody>
      </p:sp>
      <p:sp>
        <p:nvSpPr>
          <p:cNvPr id="46" name="TextBox 45">
            <a:extLst>
              <a:ext uri="{FF2B5EF4-FFF2-40B4-BE49-F238E27FC236}">
                <a16:creationId xmlns:a16="http://schemas.microsoft.com/office/drawing/2014/main" id="{97783539-DC5E-6ED9-0C68-C2497362F0E6}"/>
              </a:ext>
            </a:extLst>
          </p:cNvPr>
          <p:cNvSpPr txBox="1"/>
          <p:nvPr/>
        </p:nvSpPr>
        <p:spPr>
          <a:xfrm>
            <a:off x="2340568" y="3638484"/>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Shared secret key stolen in transit or data breach</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61B589BB-8D7A-0C4B-7DFB-6413723A6378}"/>
              </a:ext>
            </a:extLst>
          </p:cNvPr>
          <p:cNvSpPr txBox="1"/>
          <p:nvPr/>
        </p:nvSpPr>
        <p:spPr>
          <a:xfrm>
            <a:off x="2340568" y="5331183"/>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Man in the middle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Single point of failure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385791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34" grpId="0"/>
      <p:bldP spid="41" grpId="0"/>
      <p:bldP spid="45" grpId="0"/>
      <p:bldP spid="46" grpId="0"/>
      <p:bldP spid="47"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4D40C04-656B-4DEA-4A79-746C9FFB4E7A}"/>
            </a:ext>
          </a:extLst>
        </p:cNvPr>
        <p:cNvGrpSpPr/>
        <p:nvPr/>
      </p:nvGrpSpPr>
      <p:grpSpPr>
        <a:xfrm>
          <a:off x="0" y="0"/>
          <a:ext cx="0" cy="0"/>
          <a:chOff x="0" y="0"/>
          <a:chExt cx="0" cy="0"/>
        </a:xfrm>
      </p:grpSpPr>
      <p:sp>
        <p:nvSpPr>
          <p:cNvPr id="22" name="!!Subtitle">
            <a:extLst>
              <a:ext uri="{FF2B5EF4-FFF2-40B4-BE49-F238E27FC236}">
                <a16:creationId xmlns:a16="http://schemas.microsoft.com/office/drawing/2014/main" id="{918E5804-F1F6-2729-3F7B-F79DF879A6C5}"/>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6" name="!!Sidebar">
            <a:extLst>
              <a:ext uri="{FF2B5EF4-FFF2-40B4-BE49-F238E27FC236}">
                <a16:creationId xmlns:a16="http://schemas.microsoft.com/office/drawing/2014/main" id="{B42ED4F3-55E3-655C-EC83-D434E93E1611}"/>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313F2198-2713-597F-5C0A-0738814F2AB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5" name="TextBox 4">
            <a:extLst>
              <a:ext uri="{FF2B5EF4-FFF2-40B4-BE49-F238E27FC236}">
                <a16:creationId xmlns:a16="http://schemas.microsoft.com/office/drawing/2014/main" id="{4FDE3532-277A-6362-E82A-CAACCCA3CC8D}"/>
              </a:ext>
            </a:extLst>
          </p:cNvPr>
          <p:cNvSpPr txBox="1"/>
          <p:nvPr/>
        </p:nvSpPr>
        <p:spPr>
          <a:xfrm>
            <a:off x="-2221854"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10" name="TextBox 9">
            <a:extLst>
              <a:ext uri="{FF2B5EF4-FFF2-40B4-BE49-F238E27FC236}">
                <a16:creationId xmlns:a16="http://schemas.microsoft.com/office/drawing/2014/main" id="{2E00CE16-E189-C57C-F2C3-FC20C2D981D0}"/>
              </a:ext>
            </a:extLst>
          </p:cNvPr>
          <p:cNvSpPr txBox="1"/>
          <p:nvPr/>
        </p:nvSpPr>
        <p:spPr>
          <a:xfrm>
            <a:off x="-200181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19" name="TextBox 18">
            <a:extLst>
              <a:ext uri="{FF2B5EF4-FFF2-40B4-BE49-F238E27FC236}">
                <a16:creationId xmlns:a16="http://schemas.microsoft.com/office/drawing/2014/main" id="{73C26187-783C-A2FC-CD4E-B1EBB2A57E55}"/>
              </a:ext>
            </a:extLst>
          </p:cNvPr>
          <p:cNvSpPr txBox="1"/>
          <p:nvPr/>
        </p:nvSpPr>
        <p:spPr>
          <a:xfrm>
            <a:off x="-259236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36" name="TextBox 35">
            <a:extLst>
              <a:ext uri="{FF2B5EF4-FFF2-40B4-BE49-F238E27FC236}">
                <a16:creationId xmlns:a16="http://schemas.microsoft.com/office/drawing/2014/main" id="{BCE49306-8C8C-C1D4-86B4-CDC1177F761F}"/>
              </a:ext>
            </a:extLst>
          </p:cNvPr>
          <p:cNvSpPr txBox="1"/>
          <p:nvPr/>
        </p:nvSpPr>
        <p:spPr>
          <a:xfrm>
            <a:off x="-422591" y="1969121"/>
            <a:ext cx="6385128"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Captured in transit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Reused across sites</a:t>
            </a:r>
          </a:p>
        </p:txBody>
      </p:sp>
      <p:sp>
        <p:nvSpPr>
          <p:cNvPr id="42" name="TextBox 41">
            <a:extLst>
              <a:ext uri="{FF2B5EF4-FFF2-40B4-BE49-F238E27FC236}">
                <a16:creationId xmlns:a16="http://schemas.microsoft.com/office/drawing/2014/main" id="{0FEA9E2E-2BE1-C475-A5D1-A8AA99689F24}"/>
              </a:ext>
            </a:extLst>
          </p:cNvPr>
          <p:cNvSpPr txBox="1"/>
          <p:nvPr/>
        </p:nvSpPr>
        <p:spPr>
          <a:xfrm>
            <a:off x="-421682" y="3638484"/>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Shared secret key stolen in transit or data breach</a:t>
            </a:r>
          </a:p>
        </p:txBody>
      </p:sp>
      <p:sp>
        <p:nvSpPr>
          <p:cNvPr id="45" name="TextBox 44">
            <a:extLst>
              <a:ext uri="{FF2B5EF4-FFF2-40B4-BE49-F238E27FC236}">
                <a16:creationId xmlns:a16="http://schemas.microsoft.com/office/drawing/2014/main" id="{B282D6C0-781E-B388-37BC-6F444523A0F1}"/>
              </a:ext>
            </a:extLst>
          </p:cNvPr>
          <p:cNvSpPr txBox="1"/>
          <p:nvPr/>
        </p:nvSpPr>
        <p:spPr>
          <a:xfrm>
            <a:off x="-843957" y="5331183"/>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Man in the middle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Single point of failure</a:t>
            </a:r>
          </a:p>
        </p:txBody>
      </p:sp>
      <p:sp>
        <p:nvSpPr>
          <p:cNvPr id="46" name="TextBox 45">
            <a:extLst>
              <a:ext uri="{FF2B5EF4-FFF2-40B4-BE49-F238E27FC236}">
                <a16:creationId xmlns:a16="http://schemas.microsoft.com/office/drawing/2014/main" id="{F6A5FCB9-E4B7-2D47-7B46-DE67013BA7F7}"/>
              </a:ext>
            </a:extLst>
          </p:cNvPr>
          <p:cNvSpPr txBox="1"/>
          <p:nvPr/>
        </p:nvSpPr>
        <p:spPr>
          <a:xfrm>
            <a:off x="6057900" y="1546628"/>
            <a:ext cx="613410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Passkeys</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07E04C10-970F-4F55-844B-93D0049CED0F}"/>
              </a:ext>
            </a:extLst>
          </p:cNvPr>
          <p:cNvSpPr txBox="1"/>
          <p:nvPr/>
        </p:nvSpPr>
        <p:spPr>
          <a:xfrm>
            <a:off x="6057900" y="1966403"/>
            <a:ext cx="6134100"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Decentralized</a:t>
            </a:r>
          </a:p>
          <a:p>
            <a:pPr algn="ctr"/>
            <a:r>
              <a:rPr lang="en-US" sz="2400" dirty="0">
                <a:solidFill>
                  <a:schemeClr val="bg1"/>
                </a:solidFill>
                <a:latin typeface="Corbel" panose="020B0503020204020204" pitchFamily="34" charset="0"/>
              </a:rPr>
              <a:t>Keys stored securely on </a:t>
            </a:r>
            <a:r>
              <a:rPr lang="en-US" sz="2400" i="1" dirty="0">
                <a:solidFill>
                  <a:schemeClr val="bg1"/>
                </a:solidFill>
                <a:latin typeface="Corbel" panose="020B0503020204020204" pitchFamily="34" charset="0"/>
              </a:rPr>
              <a:t>user's </a:t>
            </a:r>
            <a:r>
              <a:rPr lang="en-US" sz="2400" dirty="0">
                <a:solidFill>
                  <a:schemeClr val="bg1"/>
                </a:solidFill>
                <a:latin typeface="Corbel" panose="020B0503020204020204" pitchFamily="34" charset="0"/>
              </a:rPr>
              <a:t>device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158952117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6495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pic>
        <p:nvPicPr>
          <p:cNvPr id="28" name="Picture 4">
            <a:extLst>
              <a:ext uri="{FF2B5EF4-FFF2-40B4-BE49-F238E27FC236}">
                <a16:creationId xmlns:a16="http://schemas.microsoft.com/office/drawing/2014/main" id="{6DB02434-8CFB-1FA2-B231-80BAD60026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12192000" y="7787590"/>
            <a:ext cx="1293727" cy="2430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4600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a:extLst>
            <a:ext uri="{FF2B5EF4-FFF2-40B4-BE49-F238E27FC236}">
              <a16:creationId xmlns:a16="http://schemas.microsoft.com/office/drawing/2014/main" id="{30E9ED9D-35DF-94BF-0A5D-39BEE98C309D}"/>
            </a:ext>
          </a:extLst>
        </p:cNvPr>
        <p:cNvGrpSpPr/>
        <p:nvPr/>
      </p:nvGrpSpPr>
      <p:grpSpPr>
        <a:xfrm>
          <a:off x="0" y="0"/>
          <a:ext cx="0" cy="0"/>
          <a:chOff x="0" y="0"/>
          <a:chExt cx="0" cy="0"/>
        </a:xfrm>
      </p:grpSpPr>
      <p:sp>
        <p:nvSpPr>
          <p:cNvPr id="5" name="!!TitleBG">
            <a:extLst>
              <a:ext uri="{FF2B5EF4-FFF2-40B4-BE49-F238E27FC236}">
                <a16:creationId xmlns:a16="http://schemas.microsoft.com/office/drawing/2014/main" id="{8A6C087F-3387-03C5-3F4E-8F420181300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8479DF67-C917-BE92-9162-17F568864EDB}"/>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1BD54456-D476-F21C-1937-A6A6D2EF4EA2}"/>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61DF741C-80F5-6300-E75A-A93BC4C3E5A3}"/>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AF0285B7-9E2D-9F6B-E822-D9AD43F7D6D1}"/>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DBF67CE6-FB35-9D66-19F1-CB21F36EAC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6136A05-F3FA-6F28-90B4-333F8C7A6B8B}"/>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BA6988A-76DB-580C-6BE1-FC1FDF71C35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FDD3CF08-0812-4A6D-7253-CE5FBE95AB56}"/>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45483C07-C740-3C66-A279-5735C647BD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42A59195-D21D-48E8-B480-0CC723B7E57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254A837C-1A15-3AC7-A266-512C89F5F08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E8D6031-1512-C16D-413A-CB959D870E5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C00BB5AA-4491-9A6E-637B-926DC0042FC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7DFB63-EE21-B678-9591-5AEBC8C7D73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8570D827-564D-FB84-1835-CCBA7D1AC9EA}"/>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CA4ECD66-BC28-FE08-42B5-C7DDFC9818E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F942CE3E-94AE-34FC-0AAB-44A6D0A58D70}"/>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282F9672-DA53-A679-22BF-7AA581167556}"/>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A37EB14E-C64F-E8D5-FE49-BC6C6F35152D}"/>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
        <p:nvSpPr>
          <p:cNvPr id="53" name="!!rectNonce">
            <a:extLst>
              <a:ext uri="{FF2B5EF4-FFF2-40B4-BE49-F238E27FC236}">
                <a16:creationId xmlns:a16="http://schemas.microsoft.com/office/drawing/2014/main" id="{FAD9F7AF-1311-59A8-6464-7D47C269F19F}"/>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2842083-F55F-819B-9F7D-457B7CFFE405}"/>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cxnSp>
        <p:nvCxnSpPr>
          <p:cNvPr id="20" name="!!Arrow 1">
            <a:extLst>
              <a:ext uri="{FF2B5EF4-FFF2-40B4-BE49-F238E27FC236}">
                <a16:creationId xmlns:a16="http://schemas.microsoft.com/office/drawing/2014/main" id="{56979A69-2B6D-9695-A974-EEE19F88E8A8}"/>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A7306B5-F527-711B-402D-A79C4CFF32E8}"/>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pic>
        <p:nvPicPr>
          <p:cNvPr id="24" name="Picture 2">
            <a:extLst>
              <a:ext uri="{FF2B5EF4-FFF2-40B4-BE49-F238E27FC236}">
                <a16:creationId xmlns:a16="http://schemas.microsoft.com/office/drawing/2014/main" id="{5B7B524B-AF7B-98CE-3215-67C76A3B86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6C2D49D7-49A8-2506-596D-428071C86856}"/>
              </a:ext>
            </a:extLst>
          </p:cNvPr>
          <p:cNvSpPr/>
          <p:nvPr/>
        </p:nvSpPr>
        <p:spPr>
          <a:xfrm>
            <a:off x="8261007"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B21277A-A416-E820-6EAA-0B6F3725E9F1}"/>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
        <p:nvSpPr>
          <p:cNvPr id="27" name="Thought Bubble: Cloud 26">
            <a:extLst>
              <a:ext uri="{FF2B5EF4-FFF2-40B4-BE49-F238E27FC236}">
                <a16:creationId xmlns:a16="http://schemas.microsoft.com/office/drawing/2014/main" id="{528C0A8A-1D76-80D0-9C81-39E6B45AAFD5}"/>
              </a:ext>
            </a:extLst>
          </p:cNvPr>
          <p:cNvSpPr/>
          <p:nvPr/>
        </p:nvSpPr>
        <p:spPr>
          <a:xfrm>
            <a:off x="-104980" y="5364270"/>
            <a:ext cx="3297231" cy="1363845"/>
          </a:xfrm>
          <a:prstGeom prst="cloudCallout">
            <a:avLst>
              <a:gd name="adj1" fmla="val 51160"/>
              <a:gd name="adj2" fmla="val -6433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1B904FD-B747-03F1-F847-80D93D46A29A}"/>
              </a:ext>
            </a:extLst>
          </p:cNvPr>
          <p:cNvSpPr txBox="1"/>
          <p:nvPr/>
        </p:nvSpPr>
        <p:spPr>
          <a:xfrm rot="20952547">
            <a:off x="238679" y="555376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But what if I stole the device?</a:t>
            </a:r>
            <a:endParaRPr lang="en-US" dirty="0">
              <a:solidFill>
                <a:schemeClr val="bg1">
                  <a:lumMod val="50000"/>
                </a:schemeClr>
              </a:solidFill>
              <a:latin typeface="Segoe Print" panose="02000600000000000000" pitchFamily="2" charset="0"/>
            </a:endParaRPr>
          </a:p>
        </p:txBody>
      </p:sp>
      <p:cxnSp>
        <p:nvCxnSpPr>
          <p:cNvPr id="29" name="!!Arrow 1">
            <a:extLst>
              <a:ext uri="{FF2B5EF4-FFF2-40B4-BE49-F238E27FC236}">
                <a16:creationId xmlns:a16="http://schemas.microsoft.com/office/drawing/2014/main" id="{6AA92EFC-94BA-CB4D-4355-826122389763}"/>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A8837E5-2CBB-A074-243D-3B4244529EB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1" name="!!Arrow 1">
            <a:extLst>
              <a:ext uri="{FF2B5EF4-FFF2-40B4-BE49-F238E27FC236}">
                <a16:creationId xmlns:a16="http://schemas.microsoft.com/office/drawing/2014/main" id="{D9A6EAEF-170E-D860-E22F-4A3D567EC152}"/>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Txt4">
            <a:extLst>
              <a:ext uri="{FF2B5EF4-FFF2-40B4-BE49-F238E27FC236}">
                <a16:creationId xmlns:a16="http://schemas.microsoft.com/office/drawing/2014/main" id="{86769BFA-2243-3C9E-1750-0ACD2EB6CFDA}"/>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sp>
        <p:nvSpPr>
          <p:cNvPr id="33" name="Txt4">
            <a:extLst>
              <a:ext uri="{FF2B5EF4-FFF2-40B4-BE49-F238E27FC236}">
                <a16:creationId xmlns:a16="http://schemas.microsoft.com/office/drawing/2014/main" id="{1F64BB8A-0FD0-63D3-1A8C-B4F63B538C02}"/>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spTree>
    <p:extLst>
      <p:ext uri="{BB962C8B-B14F-4D97-AF65-F5344CB8AC3E}">
        <p14:creationId xmlns:p14="http://schemas.microsoft.com/office/powerpoint/2010/main" val="4372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1"/>
                                        </p:tgtEl>
                                      </p:cBhvr>
                                    </p:animEffect>
                                    <p:set>
                                      <p:cBhvr>
                                        <p:cTn id="13" dur="1" fill="hold">
                                          <p:stCondLst>
                                            <p:cond delay="499"/>
                                          </p:stCondLst>
                                        </p:cTn>
                                        <p:tgtEl>
                                          <p:spTgt spid="3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2"/>
                                        </p:tgtEl>
                                      </p:cBhvr>
                                    </p:animEffect>
                                    <p:set>
                                      <p:cBhvr>
                                        <p:cTn id="16" dur="1" fill="hold">
                                          <p:stCondLst>
                                            <p:cond delay="499"/>
                                          </p:stCondLst>
                                        </p:cTn>
                                        <p:tgtEl>
                                          <p:spTgt spid="3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3"/>
                                        </p:tgtEl>
                                      </p:cBhvr>
                                    </p:animEffect>
                                    <p:set>
                                      <p:cBhvr>
                                        <p:cTn id="19" dur="1" fill="hold">
                                          <p:stCondLst>
                                            <p:cond delay="499"/>
                                          </p:stCondLst>
                                        </p:cTn>
                                        <p:tgtEl>
                                          <p:spTgt spid="33"/>
                                        </p:tgtEl>
                                        <p:attrNameLst>
                                          <p:attrName>style.visibility</p:attrName>
                                        </p:attrNameLst>
                                      </p:cBhvr>
                                      <p:to>
                                        <p:strVal val="hidden"/>
                                      </p:to>
                                    </p:set>
                                  </p:childTnLst>
                                </p:cTn>
                              </p:par>
                              <p:par>
                                <p:cTn id="20" presetID="36" presetClass="path" presetSubtype="0" decel="48000" fill="hold" nodeType="withEffect">
                                  <p:stCondLst>
                                    <p:cond delay="0"/>
                                  </p:stCondLst>
                                  <p:childTnLst>
                                    <p:animMotion origin="layout" path="M 3.95833E-6 -2.59259E-6 L 3.95833E-6 0.15556 C 3.95833E-6 0.22547 -0.05443 0.32315 -0.19597 0.32315 C -0.30131 0.32315 -0.52657 0.31158 -0.63177 0.31158 " pathEditMode="relative" rAng="0" ptsTypes="AAAA">
                                      <p:cBhvr>
                                        <p:cTn id="21" dur="1000" fill="hold"/>
                                        <p:tgtEl>
                                          <p:spTgt spid="24"/>
                                        </p:tgtEl>
                                        <p:attrNameLst>
                                          <p:attrName>ppt_x</p:attrName>
                                          <p:attrName>ppt_y</p:attrName>
                                        </p:attrNameLst>
                                      </p:cBhvr>
                                      <p:rCtr x="-31589" y="16157"/>
                                    </p:animMotion>
                                  </p:childTnLst>
                                </p:cTn>
                              </p:par>
                              <p:par>
                                <p:cTn id="22" presetID="8" presetClass="emph" presetSubtype="0" fill="hold" nodeType="withEffect">
                                  <p:stCondLst>
                                    <p:cond delay="0"/>
                                  </p:stCondLst>
                                  <p:childTnLst>
                                    <p:animRot by="1920000">
                                      <p:cBhvr>
                                        <p:cTn id="23" dur="1000" fill="hold"/>
                                        <p:tgtEl>
                                          <p:spTgt spid="24"/>
                                        </p:tgtEl>
                                        <p:attrNameLst>
                                          <p:attrName>r</p:attrName>
                                        </p:attrNameLst>
                                      </p:cBhvr>
                                    </p:animRot>
                                  </p:childTnLst>
                                </p:cTn>
                              </p:par>
                              <p:par>
                                <p:cTn id="24" presetID="10" presetClass="exit" presetSubtype="0" fill="hold" grpId="0" nodeType="withEffect">
                                  <p:stCondLst>
                                    <p:cond delay="0"/>
                                  </p:stCondLst>
                                  <p:childTnLst>
                                    <p:animEffect transition="out" filter="fade">
                                      <p:cBhvr>
                                        <p:cTn id="25" dur="500"/>
                                        <p:tgtEl>
                                          <p:spTgt spid="26"/>
                                        </p:tgtEl>
                                      </p:cBhvr>
                                    </p:animEffect>
                                    <p:set>
                                      <p:cBhvr>
                                        <p:cTn id="26" dur="1" fill="hold">
                                          <p:stCondLst>
                                            <p:cond delay="499"/>
                                          </p:stCondLst>
                                        </p:cTn>
                                        <p:tgtEl>
                                          <p:spTgt spid="26"/>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5"/>
                                        </p:tgtEl>
                                      </p:cBhvr>
                                    </p:animEffect>
                                    <p:set>
                                      <p:cBhvr>
                                        <p:cTn id="29" dur="1" fill="hold">
                                          <p:stCondLst>
                                            <p:cond delay="499"/>
                                          </p:stCondLst>
                                        </p:cTn>
                                        <p:tgtEl>
                                          <p:spTgt spid="25"/>
                                        </p:tgtEl>
                                        <p:attrNameLst>
                                          <p:attrName>style.visibility</p:attrName>
                                        </p:attrNameLst>
                                      </p:cBhvr>
                                      <p:to>
                                        <p:strVal val="hidden"/>
                                      </p:to>
                                    </p:se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animBg="1"/>
      <p:bldP spid="28" grpId="0"/>
      <p:bldP spid="30" grpId="0"/>
      <p:bldP spid="32" grpId="0"/>
      <p:bldP spid="33"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FFD96EA1-1499-0B97-0EB8-6B2BA0217475}"/>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1C47B211-B2D7-DE07-8A2C-015E411594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55CF4E02-6B19-4FAA-B6A8-5B9C8B96940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EDDB851-E6E6-4657-4949-FAE52130FD9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3981453-6D64-FF5D-EA1D-3C911342364E}"/>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AECED148-82A5-85FA-0C24-64C7B0E83BC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9" name="Rectangle: Rounded Corners 18">
            <a:extLst>
              <a:ext uri="{FF2B5EF4-FFF2-40B4-BE49-F238E27FC236}">
                <a16:creationId xmlns:a16="http://schemas.microsoft.com/office/drawing/2014/main" id="{DA35BBEC-4141-D99D-C2FB-8D25B38E345F}"/>
              </a:ext>
            </a:extLst>
          </p:cNvPr>
          <p:cNvSpPr/>
          <p:nvPr/>
        </p:nvSpPr>
        <p:spPr>
          <a:xfrm>
            <a:off x="1087395" y="1736304"/>
            <a:ext cx="7142205" cy="3923198"/>
          </a:xfrm>
          <a:prstGeom prst="roundRect">
            <a:avLst>
              <a:gd name="adj" fmla="val 10182"/>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8D41444-1971-CD4E-61D2-8010FDF3FAB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324984" y="4319403"/>
            <a:ext cx="2261671" cy="737198"/>
          </a:xfrm>
          <a:prstGeom prst="rect">
            <a:avLst/>
          </a:prstGeom>
        </p:spPr>
      </p:pic>
      <p:pic>
        <p:nvPicPr>
          <p:cNvPr id="24" name="Picture 23">
            <a:extLst>
              <a:ext uri="{FF2B5EF4-FFF2-40B4-BE49-F238E27FC236}">
                <a16:creationId xmlns:a16="http://schemas.microsoft.com/office/drawing/2014/main" id="{DDEF843F-2467-A579-14EF-53FB62266F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50319" y="2299736"/>
            <a:ext cx="1674947" cy="1820870"/>
          </a:xfrm>
          <a:prstGeom prst="rect">
            <a:avLst/>
          </a:prstGeom>
        </p:spPr>
      </p:pic>
      <p:sp>
        <p:nvSpPr>
          <p:cNvPr id="25" name="TextBox 24">
            <a:extLst>
              <a:ext uri="{FF2B5EF4-FFF2-40B4-BE49-F238E27FC236}">
                <a16:creationId xmlns:a16="http://schemas.microsoft.com/office/drawing/2014/main" id="{E5CD1AA7-5FE1-B8E5-3FCE-0FEA880667E0}"/>
              </a:ext>
            </a:extLst>
          </p:cNvPr>
          <p:cNvSpPr txBox="1"/>
          <p:nvPr/>
        </p:nvSpPr>
        <p:spPr>
          <a:xfrm>
            <a:off x="5757885" y="1821140"/>
            <a:ext cx="156738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CPU</a:t>
            </a:r>
            <a:endParaRPr lang="en-US" sz="2400" dirty="0">
              <a:solidFill>
                <a:schemeClr val="bg1"/>
              </a:solidFill>
              <a:latin typeface="Corbel" panose="020B0503020204020204" pitchFamily="34" charset="0"/>
            </a:endParaRPr>
          </a:p>
        </p:txBody>
      </p:sp>
      <p:sp>
        <p:nvSpPr>
          <p:cNvPr id="26" name="TextBox 25">
            <a:extLst>
              <a:ext uri="{FF2B5EF4-FFF2-40B4-BE49-F238E27FC236}">
                <a16:creationId xmlns:a16="http://schemas.microsoft.com/office/drawing/2014/main" id="{C2778E78-DE6B-5381-3E19-B3EA3DD73F66}"/>
              </a:ext>
            </a:extLst>
          </p:cNvPr>
          <p:cNvSpPr txBox="1"/>
          <p:nvPr/>
        </p:nvSpPr>
        <p:spPr>
          <a:xfrm>
            <a:off x="5111418" y="5023727"/>
            <a:ext cx="287275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System Memory</a:t>
            </a:r>
            <a:endParaRPr lang="en-US" sz="2400" dirty="0">
              <a:solidFill>
                <a:schemeClr val="bg1"/>
              </a:solidFill>
              <a:latin typeface="Corbel" panose="020B0503020204020204" pitchFamily="34" charset="0"/>
            </a:endParaRPr>
          </a:p>
        </p:txBody>
      </p:sp>
      <p:sp>
        <p:nvSpPr>
          <p:cNvPr id="27" name="TextBox 26">
            <a:extLst>
              <a:ext uri="{FF2B5EF4-FFF2-40B4-BE49-F238E27FC236}">
                <a16:creationId xmlns:a16="http://schemas.microsoft.com/office/drawing/2014/main" id="{CD5AD8C3-834D-82F1-25F3-BFCE40D1E95C}"/>
              </a:ext>
            </a:extLst>
          </p:cNvPr>
          <p:cNvSpPr txBox="1"/>
          <p:nvPr/>
        </p:nvSpPr>
        <p:spPr>
          <a:xfrm>
            <a:off x="1824514" y="1821140"/>
            <a:ext cx="183804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TPM</a:t>
            </a:r>
            <a:endParaRPr lang="en-US" sz="2400" dirty="0">
              <a:solidFill>
                <a:schemeClr val="bg1"/>
              </a:solidFill>
              <a:latin typeface="Corbel" panose="020B0503020204020204" pitchFamily="34" charset="0"/>
            </a:endParaRPr>
          </a:p>
        </p:txBody>
      </p:sp>
      <p:sp>
        <p:nvSpPr>
          <p:cNvPr id="28" name="Rectangle 27">
            <a:extLst>
              <a:ext uri="{FF2B5EF4-FFF2-40B4-BE49-F238E27FC236}">
                <a16:creationId xmlns:a16="http://schemas.microsoft.com/office/drawing/2014/main" id="{FBC9A8CF-FEB8-DBBD-A0DF-5A967F02F665}"/>
              </a:ext>
            </a:extLst>
          </p:cNvPr>
          <p:cNvSpPr/>
          <p:nvPr/>
        </p:nvSpPr>
        <p:spPr>
          <a:xfrm>
            <a:off x="4415970" y="1747139"/>
            <a:ext cx="390220" cy="391236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A89092C-C40D-F0A5-31E5-7FFF0F58745D}"/>
              </a:ext>
            </a:extLst>
          </p:cNvPr>
          <p:cNvSpPr txBox="1"/>
          <p:nvPr/>
        </p:nvSpPr>
        <p:spPr>
          <a:xfrm>
            <a:off x="849262" y="5752372"/>
            <a:ext cx="3791333" cy="923330"/>
          </a:xfrm>
          <a:prstGeom prst="rect">
            <a:avLst/>
          </a:prstGeom>
          <a:noFill/>
        </p:spPr>
        <p:txBody>
          <a:bodyPr wrap="square" rtlCol="0">
            <a:spAutoFit/>
          </a:bodyPr>
          <a:lstStyle/>
          <a:p>
            <a:pPr algn="ctr"/>
            <a:r>
              <a:rPr lang="en-US" dirty="0">
                <a:solidFill>
                  <a:srgbClr val="FD7D00"/>
                </a:solidFill>
                <a:latin typeface="Corbel" panose="020B0503020204020204" pitchFamily="34" charset="0"/>
              </a:rPr>
              <a:t>Trusted Platform Modules are dedicated chips that create and securely store cryptographic keys </a:t>
            </a:r>
          </a:p>
        </p:txBody>
      </p:sp>
      <p:pic>
        <p:nvPicPr>
          <p:cNvPr id="18" name="!!TPM2">
            <a:extLst>
              <a:ext uri="{FF2B5EF4-FFF2-40B4-BE49-F238E27FC236}">
                <a16:creationId xmlns:a16="http://schemas.microsoft.com/office/drawing/2014/main" id="{41E5E583-8309-47E1-B8C5-8DFBC3D45D4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6" name="!!TPM1">
            <a:extLst>
              <a:ext uri="{FF2B5EF4-FFF2-40B4-BE49-F238E27FC236}">
                <a16:creationId xmlns:a16="http://schemas.microsoft.com/office/drawing/2014/main" id="{08DF3CAD-82FE-BCE8-8110-3ED367E7BDC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29" name="Picture 28">
            <a:extLst>
              <a:ext uri="{FF2B5EF4-FFF2-40B4-BE49-F238E27FC236}">
                <a16:creationId xmlns:a16="http://schemas.microsoft.com/office/drawing/2014/main" id="{8BA8AB7F-340D-9EA1-ACAA-2653E1542811}"/>
              </a:ext>
            </a:extLst>
          </p:cNvPr>
          <p:cNvPicPr>
            <a:picLocks noChangeAspect="1"/>
          </p:cNvPicPr>
          <p:nvPr/>
        </p:nvPicPr>
        <p:blipFill>
          <a:blip r:embed="rId6"/>
          <a:stretch>
            <a:fillRect/>
          </a:stretch>
        </p:blipFill>
        <p:spPr>
          <a:xfrm>
            <a:off x="1824514" y="4483629"/>
            <a:ext cx="1668244" cy="852321"/>
          </a:xfrm>
          <a:prstGeom prst="rect">
            <a:avLst/>
          </a:prstGeom>
        </p:spPr>
      </p:pic>
      <p:pic>
        <p:nvPicPr>
          <p:cNvPr id="7" name="!!Key2">
            <a:extLst>
              <a:ext uri="{FF2B5EF4-FFF2-40B4-BE49-F238E27FC236}">
                <a16:creationId xmlns:a16="http://schemas.microsoft.com/office/drawing/2014/main" id="{1585CC4F-0D32-7B09-C77E-3ADFEC1899DE}"/>
              </a:ext>
            </a:extLst>
          </p:cNvPr>
          <p:cNvPicPr>
            <a:picLocks noChangeAspect="1"/>
          </p:cNvPicPr>
          <p:nvPr/>
        </p:nvPicPr>
        <p:blipFill>
          <a:blip r:embed="rId6"/>
          <a:stretch>
            <a:fillRect/>
          </a:stretch>
        </p:blipFill>
        <p:spPr>
          <a:xfrm>
            <a:off x="1821197" y="4483629"/>
            <a:ext cx="1668244" cy="852321"/>
          </a:xfrm>
          <a:prstGeom prst="rect">
            <a:avLst/>
          </a:prstGeom>
        </p:spPr>
      </p:pic>
      <p:pic>
        <p:nvPicPr>
          <p:cNvPr id="13" name="Picture 4">
            <a:extLst>
              <a:ext uri="{FF2B5EF4-FFF2-40B4-BE49-F238E27FC236}">
                <a16:creationId xmlns:a16="http://schemas.microsoft.com/office/drawing/2014/main" id="{B6440DEC-2E0D-5A79-48FB-A9A67D3055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8924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p:bldP spid="26" grpId="0"/>
      <p:bldP spid="27" grpId="0"/>
      <p:bldP spid="28" grpId="0" animBg="1"/>
      <p:bldP spid="3"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0DAC8DD-0C29-1448-D86C-637D213967B9}"/>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35D62C92-3A3C-FFA8-95B7-CB6582D6FB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7FF38E9A-A7B6-3923-3B2B-2797A808F230}"/>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2FDA8579-B1B5-D387-699E-6B5CB2F2156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E3CBC128-64BF-15AB-0BB3-727950D543DB}"/>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3E07E1E8-C92E-44FB-9A10-30A401535899}"/>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4" name="Picture 4">
            <a:extLst>
              <a:ext uri="{FF2B5EF4-FFF2-40B4-BE49-F238E27FC236}">
                <a16:creationId xmlns:a16="http://schemas.microsoft.com/office/drawing/2014/main" id="{F70850F1-FAB3-91C3-6E82-5296F3D1D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pic>
        <p:nvPicPr>
          <p:cNvPr id="18" name="!!TPM2">
            <a:extLst>
              <a:ext uri="{FF2B5EF4-FFF2-40B4-BE49-F238E27FC236}">
                <a16:creationId xmlns:a16="http://schemas.microsoft.com/office/drawing/2014/main" id="{A3E376AC-9C4D-EF32-DEE5-C0396B1857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E56D27A8-4CBD-4DA6-F0EA-404274A1E3A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666ACA57-A760-F838-C7DF-CE22780EAF9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6A993A73-46FD-F6DF-617B-A733754320C8}"/>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165597AD-C8DC-56D3-1617-05768543703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5347303" y="2829391"/>
            <a:ext cx="1421192" cy="14211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369C0D4-E8C3-F4E0-FC53-FC26B0CC293F}"/>
              </a:ext>
            </a:extLst>
          </p:cNvPr>
          <p:cNvSpPr txBox="1"/>
          <p:nvPr/>
        </p:nvSpPr>
        <p:spPr>
          <a:xfrm>
            <a:off x="3933826" y="4351005"/>
            <a:ext cx="3985936" cy="646331"/>
          </a:xfrm>
          <a:prstGeom prst="rect">
            <a:avLst/>
          </a:prstGeom>
          <a:noFill/>
        </p:spPr>
        <p:txBody>
          <a:bodyPr wrap="square" rtlCol="0">
            <a:spAutoFit/>
          </a:bodyPr>
          <a:lstStyle/>
          <a:p>
            <a:pPr algn="ctr"/>
            <a:r>
              <a:rPr lang="en-US" dirty="0">
                <a:solidFill>
                  <a:schemeClr val="bg1"/>
                </a:solidFill>
                <a:latin typeface="Corbel" panose="020B0503020204020204" pitchFamily="34" charset="0"/>
              </a:rPr>
              <a:t>Passkeys can also be stored on physical devices like USB Security Keys</a:t>
            </a:r>
          </a:p>
        </p:txBody>
      </p:sp>
      <p:pic>
        <p:nvPicPr>
          <p:cNvPr id="11" name="!!Key3">
            <a:extLst>
              <a:ext uri="{FF2B5EF4-FFF2-40B4-BE49-F238E27FC236}">
                <a16:creationId xmlns:a16="http://schemas.microsoft.com/office/drawing/2014/main" id="{612D03D4-9069-09B3-6540-4125FCFE4BE9}"/>
              </a:ext>
            </a:extLst>
          </p:cNvPr>
          <p:cNvPicPr>
            <a:picLocks noChangeAspect="1"/>
          </p:cNvPicPr>
          <p:nvPr/>
        </p:nvPicPr>
        <p:blipFill>
          <a:blip r:embed="rId6"/>
          <a:stretch>
            <a:fillRect/>
          </a:stretch>
        </p:blipFill>
        <p:spPr>
          <a:xfrm>
            <a:off x="6209038" y="3672715"/>
            <a:ext cx="980246" cy="500818"/>
          </a:xfrm>
          <a:prstGeom prst="rect">
            <a:avLst/>
          </a:prstGeom>
        </p:spPr>
      </p:pic>
    </p:spTree>
    <p:extLst>
      <p:ext uri="{BB962C8B-B14F-4D97-AF65-F5344CB8AC3E}">
        <p14:creationId xmlns:p14="http://schemas.microsoft.com/office/powerpoint/2010/main" val="6243794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874C884-DD77-B957-75A0-9C34107B9E58}"/>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C7A9E8FC-3C8D-0250-32A9-0B66883FF1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A2A08AE4-2863-2B8E-35EB-281EA39129F6}"/>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42934544-113A-51CB-9B95-E5C4CD2B1E7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3AC018C-93E1-1CA5-5EB2-6DD2863A770C}"/>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EDB4A55A-D828-BFC4-B41C-E10D73A0E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15F393-EEE4-ED1A-4FE3-FEB0F1DBADE8}"/>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2CE12FB2-5C3D-EB91-7A20-CE79D7D5242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F55FB4BA-CC22-FCDA-0DC1-62FB454B450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846DBC45-26F4-9405-0AE9-1BD0697D3044}"/>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D0A7DE6E-8C37-063D-1683-A055DF4BCD62}"/>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F7602B0F-F7D2-9F76-92F3-E26D2FA077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B674B107-0F49-3AF0-3ADA-E1A5A419AB65}"/>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9F3FC408-0D6F-C5A2-8F07-5FF643957E5B}"/>
              </a:ext>
            </a:extLst>
          </p:cNvPr>
          <p:cNvPicPr>
            <a:picLocks noChangeAspect="1"/>
          </p:cNvPicPr>
          <p:nvPr/>
        </p:nvPicPr>
        <p:blipFill>
          <a:blip r:embed="rId8"/>
          <a:stretch>
            <a:fillRect/>
          </a:stretch>
        </p:blipFill>
        <p:spPr>
          <a:xfrm>
            <a:off x="2453455" y="2464630"/>
            <a:ext cx="1904192" cy="1928740"/>
          </a:xfrm>
          <a:prstGeom prst="rect">
            <a:avLst/>
          </a:prstGeom>
        </p:spPr>
      </p:pic>
      <p:sp>
        <p:nvSpPr>
          <p:cNvPr id="13" name="TextBox 12">
            <a:extLst>
              <a:ext uri="{FF2B5EF4-FFF2-40B4-BE49-F238E27FC236}">
                <a16:creationId xmlns:a16="http://schemas.microsoft.com/office/drawing/2014/main" id="{4B143AA5-815A-FC70-377B-627BF5697705}"/>
              </a:ext>
            </a:extLst>
          </p:cNvPr>
          <p:cNvSpPr txBox="1"/>
          <p:nvPr/>
        </p:nvSpPr>
        <p:spPr>
          <a:xfrm>
            <a:off x="4473822" y="2167909"/>
            <a:ext cx="4295581"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Client to Authenticator Protocol</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A2484F95-D270-54C8-E7F6-54EEAD9EB22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209147" y="3013501"/>
            <a:ext cx="824932" cy="830998"/>
          </a:xfrm>
          <a:prstGeom prst="rect">
            <a:avLst/>
          </a:prstGeom>
        </p:spPr>
      </p:pic>
      <p:cxnSp>
        <p:nvCxnSpPr>
          <p:cNvPr id="16" name="!!Arrow 3">
            <a:extLst>
              <a:ext uri="{FF2B5EF4-FFF2-40B4-BE49-F238E27FC236}">
                <a16:creationId xmlns:a16="http://schemas.microsoft.com/office/drawing/2014/main" id="{2E69DF70-A5E5-2603-AFEF-5F0D62261F55}"/>
              </a:ext>
            </a:extLst>
          </p:cNvPr>
          <p:cNvCxnSpPr>
            <a:cxnSpLocks/>
            <a:stCxn id="15" idx="3"/>
            <a:endCxn id="18" idx="1"/>
          </p:cNvCxnSpPr>
          <p:nvPr/>
        </p:nvCxnSpPr>
        <p:spPr>
          <a:xfrm flipV="1">
            <a:off x="7034079" y="3183457"/>
            <a:ext cx="32048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602C02E5-4059-FD74-4B29-92A9F57073F7}"/>
              </a:ext>
            </a:extLst>
          </p:cNvPr>
          <p:cNvCxnSpPr>
            <a:cxnSpLocks/>
            <a:stCxn id="15" idx="3"/>
            <a:endCxn id="3" idx="1"/>
          </p:cNvCxnSpPr>
          <p:nvPr/>
        </p:nvCxnSpPr>
        <p:spPr>
          <a:xfrm>
            <a:off x="7034079" y="3429000"/>
            <a:ext cx="38875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5C362050-3C57-E6B0-15DF-070FCD4774A9}"/>
              </a:ext>
            </a:extLst>
          </p:cNvPr>
          <p:cNvCxnSpPr>
            <a:cxnSpLocks/>
            <a:stCxn id="15" idx="3"/>
            <a:endCxn id="11" idx="0"/>
          </p:cNvCxnSpPr>
          <p:nvPr/>
        </p:nvCxnSpPr>
        <p:spPr>
          <a:xfrm>
            <a:off x="7037112" y="3429000"/>
            <a:ext cx="2124032"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8E54D709-4D0F-CCD4-93F4-E342D1B9567A}"/>
              </a:ext>
            </a:extLst>
          </p:cNvPr>
          <p:cNvCxnSpPr>
            <a:cxnSpLocks/>
            <a:stCxn id="12" idx="3"/>
            <a:endCxn id="15" idx="1"/>
          </p:cNvCxnSpPr>
          <p:nvPr/>
        </p:nvCxnSpPr>
        <p:spPr>
          <a:xfrm>
            <a:off x="4357647" y="3429000"/>
            <a:ext cx="185150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13606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500"/>
                                        <p:tgtEl>
                                          <p:spTgt spid="26"/>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par>
                                <p:cTn id="23" presetID="22" presetClass="entr" presetSubtype="8"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par>
                                <p:cTn id="26" presetID="22" presetClass="entr" presetSubtype="8"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C25E0DDE-73AB-4377-9582-AC4D2A87316B}"/>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70DAFEDE-3B84-0889-76B5-819DAF2CDE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A21F33B6-2F28-722A-7AD1-CECCD86E85C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5EE4FE83-C7CA-F2F3-61AE-0185DF0367F8}"/>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2FB2A9B7-62CC-6982-418D-F80236495516}"/>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18C4A333-BD7E-F2AB-B6B8-D6BA209A71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6AB362-E18C-10A2-F346-53879E8F634E}"/>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BE59368E-C248-58DD-E2D1-69321E6DE1F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C1D80B2E-6CC3-B671-ECC3-0D4D1D305D0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F7BD9E98-38CD-56D8-EBA8-1DD3E47F549C}"/>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7669497E-7D39-A90D-CC49-3B347DDCE7D2}"/>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189ED0D5-9B65-790A-DE63-09F9888AD4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4D333FC3-2848-7D51-FABB-DFEBFD1E29DF}"/>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F0C9FD5D-8A29-D3F6-FF29-C4F0D5605FBB}"/>
              </a:ext>
            </a:extLst>
          </p:cNvPr>
          <p:cNvPicPr>
            <a:picLocks noChangeAspect="1"/>
          </p:cNvPicPr>
          <p:nvPr/>
        </p:nvPicPr>
        <p:blipFill>
          <a:blip r:embed="rId8"/>
          <a:stretch>
            <a:fillRect/>
          </a:stretch>
        </p:blipFill>
        <p:spPr>
          <a:xfrm>
            <a:off x="4463230" y="2464630"/>
            <a:ext cx="1904192" cy="1928740"/>
          </a:xfrm>
          <a:prstGeom prst="rect">
            <a:avLst/>
          </a:prstGeom>
        </p:spPr>
      </p:pic>
      <p:sp>
        <p:nvSpPr>
          <p:cNvPr id="13" name="TextBox 12">
            <a:extLst>
              <a:ext uri="{FF2B5EF4-FFF2-40B4-BE49-F238E27FC236}">
                <a16:creationId xmlns:a16="http://schemas.microsoft.com/office/drawing/2014/main" id="{6EC4B4BB-9B80-EE6B-1EFD-B311713A52F6}"/>
              </a:ext>
            </a:extLst>
          </p:cNvPr>
          <p:cNvSpPr txBox="1"/>
          <p:nvPr/>
        </p:nvSpPr>
        <p:spPr>
          <a:xfrm>
            <a:off x="6096000" y="2577391"/>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56C6CBEB-E5B4-73C3-2320-CD9AC111508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885547" y="3013501"/>
            <a:ext cx="824932" cy="830998"/>
          </a:xfrm>
          <a:prstGeom prst="rect">
            <a:avLst/>
          </a:prstGeom>
        </p:spPr>
      </p:pic>
      <p:cxnSp>
        <p:nvCxnSpPr>
          <p:cNvPr id="16" name="!!Arrow 3">
            <a:extLst>
              <a:ext uri="{FF2B5EF4-FFF2-40B4-BE49-F238E27FC236}">
                <a16:creationId xmlns:a16="http://schemas.microsoft.com/office/drawing/2014/main" id="{A406F78F-3544-DE74-80F9-724000A7669B}"/>
              </a:ext>
            </a:extLst>
          </p:cNvPr>
          <p:cNvCxnSpPr>
            <a:cxnSpLocks/>
            <a:stCxn id="15" idx="3"/>
            <a:endCxn id="18" idx="1"/>
          </p:cNvCxnSpPr>
          <p:nvPr/>
        </p:nvCxnSpPr>
        <p:spPr>
          <a:xfrm flipV="1">
            <a:off x="8710479" y="3183457"/>
            <a:ext cx="15284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0BEB9ABA-6256-9483-48E2-2B5A078A4076}"/>
              </a:ext>
            </a:extLst>
          </p:cNvPr>
          <p:cNvCxnSpPr>
            <a:cxnSpLocks/>
            <a:stCxn id="15" idx="3"/>
            <a:endCxn id="3" idx="1"/>
          </p:cNvCxnSpPr>
          <p:nvPr/>
        </p:nvCxnSpPr>
        <p:spPr>
          <a:xfrm>
            <a:off x="8710479" y="3429000"/>
            <a:ext cx="22111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EFD03386-E75B-E94B-078D-F43D24FD0C78}"/>
              </a:ext>
            </a:extLst>
          </p:cNvPr>
          <p:cNvCxnSpPr>
            <a:cxnSpLocks/>
            <a:stCxn id="15" idx="3"/>
            <a:endCxn id="11" idx="0"/>
          </p:cNvCxnSpPr>
          <p:nvPr/>
        </p:nvCxnSpPr>
        <p:spPr>
          <a:xfrm>
            <a:off x="8710479" y="3429000"/>
            <a:ext cx="450665"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647C9BD3-C985-773B-0A42-24022BAAAC37}"/>
              </a:ext>
            </a:extLst>
          </p:cNvPr>
          <p:cNvCxnSpPr>
            <a:cxnSpLocks/>
            <a:stCxn id="12" idx="3"/>
            <a:endCxn id="15" idx="1"/>
          </p:cNvCxnSpPr>
          <p:nvPr/>
        </p:nvCxnSpPr>
        <p:spPr>
          <a:xfrm>
            <a:off x="6367422" y="3429000"/>
            <a:ext cx="151812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descr="Death of the Password: An Introduction to WebAuthn - Grio Blog">
            <a:extLst>
              <a:ext uri="{FF2B5EF4-FFF2-40B4-BE49-F238E27FC236}">
                <a16:creationId xmlns:a16="http://schemas.microsoft.com/office/drawing/2014/main" id="{83982452-1790-C30A-E267-DF2EDC76244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93475" y="1166569"/>
            <a:ext cx="1643702" cy="13867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9080AFE8-F31C-1B2F-5BEF-D1EA8DEC1578}"/>
              </a:ext>
            </a:extLst>
          </p:cNvPr>
          <p:cNvPicPr>
            <a:picLocks noChangeAspect="1"/>
          </p:cNvPicPr>
          <p:nvPr/>
        </p:nvPicPr>
        <p:blipFill>
          <a:blip r:embed="rId11"/>
          <a:stretch>
            <a:fillRect/>
          </a:stretch>
        </p:blipFill>
        <p:spPr>
          <a:xfrm>
            <a:off x="1202880" y="2614961"/>
            <a:ext cx="1525770" cy="1628077"/>
          </a:xfrm>
          <a:prstGeom prst="rect">
            <a:avLst/>
          </a:prstGeom>
        </p:spPr>
      </p:pic>
      <p:sp>
        <p:nvSpPr>
          <p:cNvPr id="24" name="TextBox 23">
            <a:extLst>
              <a:ext uri="{FF2B5EF4-FFF2-40B4-BE49-F238E27FC236}">
                <a16:creationId xmlns:a16="http://schemas.microsoft.com/office/drawing/2014/main" id="{CF08208C-3C5D-CB18-5ADA-DF238F7BD69E}"/>
              </a:ext>
            </a:extLst>
          </p:cNvPr>
          <p:cNvSpPr txBox="1"/>
          <p:nvPr/>
        </p:nvSpPr>
        <p:spPr>
          <a:xfrm>
            <a:off x="6222792" y="2547287"/>
            <a:ext cx="1843753"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Obtains</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key</a:t>
            </a:r>
          </a:p>
        </p:txBody>
      </p:sp>
      <p:cxnSp>
        <p:nvCxnSpPr>
          <p:cNvPr id="25" name="!!Arrow 1">
            <a:extLst>
              <a:ext uri="{FF2B5EF4-FFF2-40B4-BE49-F238E27FC236}">
                <a16:creationId xmlns:a16="http://schemas.microsoft.com/office/drawing/2014/main" id="{408F4F7B-3D31-C3EF-D71B-6E737C7983FA}"/>
              </a:ext>
            </a:extLst>
          </p:cNvPr>
          <p:cNvCxnSpPr>
            <a:cxnSpLocks/>
            <a:stCxn id="12" idx="1"/>
            <a:endCxn id="21" idx="3"/>
          </p:cNvCxnSpPr>
          <p:nvPr/>
        </p:nvCxnSpPr>
        <p:spPr>
          <a:xfrm flipH="1">
            <a:off x="2728650" y="3429000"/>
            <a:ext cx="173458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603FA65-4D38-3A06-A02C-E7F2DF2ADE6D}"/>
              </a:ext>
            </a:extLst>
          </p:cNvPr>
          <p:cNvSpPr txBox="1"/>
          <p:nvPr/>
        </p:nvSpPr>
        <p:spPr>
          <a:xfrm>
            <a:off x="2116526" y="2555078"/>
            <a:ext cx="2936322"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Uses key</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to login</a:t>
            </a:r>
          </a:p>
        </p:txBody>
      </p:sp>
    </p:spTree>
    <p:extLst>
      <p:ext uri="{BB962C8B-B14F-4D97-AF65-F5344CB8AC3E}">
        <p14:creationId xmlns:p14="http://schemas.microsoft.com/office/powerpoint/2010/main" val="329739938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26694A-1E19-BF4F-853B-7386A4BCA2B8}"/>
            </a:ext>
          </a:extLst>
        </p:cNvPr>
        <p:cNvGrpSpPr/>
        <p:nvPr/>
      </p:nvGrpSpPr>
      <p:grpSpPr>
        <a:xfrm>
          <a:off x="0" y="0"/>
          <a:ext cx="0" cy="0"/>
          <a:chOff x="0" y="0"/>
          <a:chExt cx="0" cy="0"/>
        </a:xfrm>
      </p:grpSpPr>
      <p:sp>
        <p:nvSpPr>
          <p:cNvPr id="5" name="!!TitleBG">
            <a:extLst>
              <a:ext uri="{FF2B5EF4-FFF2-40B4-BE49-F238E27FC236}">
                <a16:creationId xmlns:a16="http://schemas.microsoft.com/office/drawing/2014/main" id="{58E3289A-C4D6-F01E-DEFE-DD1ACCCFDE38}"/>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70792A7-43F3-8EE7-4C8E-96720E20CFB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5B7709E-B0ED-FFB3-11A0-99A118E40D47}"/>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75BCF7FB-6188-669D-6F55-DD6661D99C06}"/>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3" name="TextBox 12">
            <a:extLst>
              <a:ext uri="{FF2B5EF4-FFF2-40B4-BE49-F238E27FC236}">
                <a16:creationId xmlns:a16="http://schemas.microsoft.com/office/drawing/2014/main" id="{0D0A61B8-853A-B48E-5EC5-5E720FB13718}"/>
              </a:ext>
            </a:extLst>
          </p:cNvPr>
          <p:cNvSpPr txBox="1"/>
          <p:nvPr/>
        </p:nvSpPr>
        <p:spPr>
          <a:xfrm>
            <a:off x="5054808" y="3305755"/>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F58A586C-0D61-85A1-EEC0-DEDD39DE4F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90133" y="3842176"/>
            <a:ext cx="824932" cy="830998"/>
          </a:xfrm>
          <a:prstGeom prst="rect">
            <a:avLst/>
          </a:prstGeom>
        </p:spPr>
      </p:pic>
      <p:pic>
        <p:nvPicPr>
          <p:cNvPr id="20" name="Picture 2" descr="Death of the Password: An Introduction to WebAuthn - Grio Blog">
            <a:extLst>
              <a:ext uri="{FF2B5EF4-FFF2-40B4-BE49-F238E27FC236}">
                <a16:creationId xmlns:a16="http://schemas.microsoft.com/office/drawing/2014/main" id="{AE594E24-BCF9-4C69-AF24-C4A4B319A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103" y="3850064"/>
            <a:ext cx="1643702" cy="13867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1162A68-0EF4-76A4-9E57-7021A6CEB844}"/>
              </a:ext>
            </a:extLst>
          </p:cNvPr>
          <p:cNvPicPr>
            <a:picLocks noChangeAspect="1"/>
          </p:cNvPicPr>
          <p:nvPr/>
        </p:nvPicPr>
        <p:blipFill>
          <a:blip r:embed="rId5"/>
          <a:stretch>
            <a:fillRect/>
          </a:stretch>
        </p:blipFill>
        <p:spPr>
          <a:xfrm>
            <a:off x="5198758" y="1244250"/>
            <a:ext cx="2119478" cy="1036932"/>
          </a:xfrm>
          <a:prstGeom prst="rect">
            <a:avLst/>
          </a:prstGeom>
        </p:spPr>
      </p:pic>
      <p:sp>
        <p:nvSpPr>
          <p:cNvPr id="9" name="TextBox 8">
            <a:extLst>
              <a:ext uri="{FF2B5EF4-FFF2-40B4-BE49-F238E27FC236}">
                <a16:creationId xmlns:a16="http://schemas.microsoft.com/office/drawing/2014/main" id="{9A4BE7DA-7150-4C68-1BB1-9AD421B8CC77}"/>
              </a:ext>
            </a:extLst>
          </p:cNvPr>
          <p:cNvSpPr txBox="1"/>
          <p:nvPr/>
        </p:nvSpPr>
        <p:spPr>
          <a:xfrm>
            <a:off x="3124200" y="3305756"/>
            <a:ext cx="2817508" cy="461665"/>
          </a:xfrm>
          <a:prstGeom prst="rect">
            <a:avLst/>
          </a:prstGeom>
          <a:noFill/>
        </p:spPr>
        <p:txBody>
          <a:bodyPr wrap="square" rtlCol="0">
            <a:spAutoFit/>
          </a:bodyPr>
          <a:lstStyle/>
          <a:p>
            <a:pPr algn="ctr"/>
            <a:r>
              <a:rPr lang="en-US" sz="2400" dirty="0" err="1">
                <a:solidFill>
                  <a:schemeClr val="bg1"/>
                </a:solidFill>
                <a:latin typeface="Corbel" panose="020B0503020204020204" pitchFamily="34" charset="0"/>
              </a:rPr>
              <a:t>WebAuthn</a:t>
            </a:r>
            <a:endParaRPr lang="en-US" sz="2400" dirty="0">
              <a:solidFill>
                <a:schemeClr val="bg1"/>
              </a:solidFill>
              <a:latin typeface="Corbel" panose="020B0503020204020204" pitchFamily="34" charset="0"/>
            </a:endParaRPr>
          </a:p>
        </p:txBody>
      </p:sp>
      <p:cxnSp>
        <p:nvCxnSpPr>
          <p:cNvPr id="14" name="!!arrow1">
            <a:extLst>
              <a:ext uri="{FF2B5EF4-FFF2-40B4-BE49-F238E27FC236}">
                <a16:creationId xmlns:a16="http://schemas.microsoft.com/office/drawing/2014/main" id="{290D4D7E-916E-9A90-2643-26DC99F0B745}"/>
              </a:ext>
            </a:extLst>
          </p:cNvPr>
          <p:cNvCxnSpPr>
            <a:cxnSpLocks/>
            <a:endCxn id="9" idx="0"/>
          </p:cNvCxnSpPr>
          <p:nvPr/>
        </p:nvCxnSpPr>
        <p:spPr>
          <a:xfrm flipH="1">
            <a:off x="4532954" y="2312689"/>
            <a:ext cx="1486846"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8" name="!!arrow1">
            <a:extLst>
              <a:ext uri="{FF2B5EF4-FFF2-40B4-BE49-F238E27FC236}">
                <a16:creationId xmlns:a16="http://schemas.microsoft.com/office/drawing/2014/main" id="{A3EC55F1-1334-072C-83F5-26ECE63F669D}"/>
              </a:ext>
            </a:extLst>
          </p:cNvPr>
          <p:cNvCxnSpPr>
            <a:cxnSpLocks/>
            <a:endCxn id="13" idx="0"/>
          </p:cNvCxnSpPr>
          <p:nvPr/>
        </p:nvCxnSpPr>
        <p:spPr>
          <a:xfrm>
            <a:off x="6019800" y="2312688"/>
            <a:ext cx="1182799"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98164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Bit.ly/BeerCity24Auth</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37388" y="476647"/>
            <a:ext cx="2118472" cy="2142099"/>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1500"/>
                            </p:stCondLst>
                            <p:childTnLst>
                              <p:par>
                                <p:cTn id="59" presetID="1" presetClass="exit" presetSubtype="0" fill="hold" grpId="1" nodeType="afterEffect">
                                  <p:stCondLst>
                                    <p:cond delay="0"/>
                                  </p:stCondLst>
                                  <p:childTnLst>
                                    <p:set>
                                      <p:cBhvr>
                                        <p:cTn id="6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824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txtRequest">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56" name="Picture 2" descr="Hacker PNG Images Transparent Background | PNG Play">
            <a:extLst>
              <a:ext uri="{FF2B5EF4-FFF2-40B4-BE49-F238E27FC236}">
                <a16:creationId xmlns:a16="http://schemas.microsoft.com/office/drawing/2014/main" id="{1402C9BB-0106-7D55-1034-D453681FF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7" name="!!Hacker cloud">
            <a:extLst>
              <a:ext uri="{FF2B5EF4-FFF2-40B4-BE49-F238E27FC236}">
                <a16:creationId xmlns:a16="http://schemas.microsoft.com/office/drawing/2014/main" id="{487C0404-D60B-8436-0DB3-20EA66CE4F08}"/>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ackerText">
            <a:extLst>
              <a:ext uri="{FF2B5EF4-FFF2-40B4-BE49-F238E27FC236}">
                <a16:creationId xmlns:a16="http://schemas.microsoft.com/office/drawing/2014/main" id="{29D74BDF-1978-C5A0-E033-05D13FA3C684}"/>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59" name="!!Box1">
            <a:extLst>
              <a:ext uri="{FF2B5EF4-FFF2-40B4-BE49-F238E27FC236}">
                <a16:creationId xmlns:a16="http://schemas.microsoft.com/office/drawing/2014/main" id="{947D76C1-E942-8047-78E9-FFC99E44C38B}"/>
              </a:ext>
            </a:extLst>
          </p:cNvPr>
          <p:cNvSpPr/>
          <p:nvPr/>
        </p:nvSpPr>
        <p:spPr>
          <a:xfrm>
            <a:off x="8467160" y="2739835"/>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2196339" y="2955707"/>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white arrow">
            <a:extLst>
              <a:ext uri="{FF2B5EF4-FFF2-40B4-BE49-F238E27FC236}">
                <a16:creationId xmlns:a16="http://schemas.microsoft.com/office/drawing/2014/main" id="{F8C1B157-6569-F25B-470A-2A9DC17C2168}"/>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2" grpId="0" animBg="1"/>
      <p:bldP spid="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20C961A1-3431-5BEB-AD85-5E41EAFEE5BD}"/>
              </a:ext>
            </a:extLst>
          </p:cNvPr>
          <p:cNvSpPr/>
          <p:nvPr/>
        </p:nvSpPr>
        <p:spPr>
          <a:xfrm>
            <a:off x="667582" y="2669107"/>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256396AF-7E33-B93F-3AF8-DC70AB220C6E}"/>
              </a:ext>
            </a:extLst>
          </p:cNvPr>
          <p:cNvSpPr txBox="1"/>
          <p:nvPr/>
        </p:nvSpPr>
        <p:spPr>
          <a:xfrm>
            <a:off x="747580" y="2754566"/>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6D4000FE-BF77-4348-5ED8-51CC39D5F8AD}"/>
              </a:ext>
            </a:extLst>
          </p:cNvPr>
          <p:cNvSpPr txBox="1"/>
          <p:nvPr/>
        </p:nvSpPr>
        <p:spPr>
          <a:xfrm>
            <a:off x="747579" y="3128790"/>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11" name="!!keyGray">
            <a:extLst>
              <a:ext uri="{FF2B5EF4-FFF2-40B4-BE49-F238E27FC236}">
                <a16:creationId xmlns:a16="http://schemas.microsoft.com/office/drawing/2014/main" id="{DC8E9C32-9BBE-7A0F-67EC-D2A3BA9553C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03509" y="2646868"/>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59" name="!!Box1">
            <a:extLst>
              <a:ext uri="{FF2B5EF4-FFF2-40B4-BE49-F238E27FC236}">
                <a16:creationId xmlns:a16="http://schemas.microsoft.com/office/drawing/2014/main" id="{947D76C1-E942-8047-78E9-FFC99E44C38B}"/>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5" name="!!Hacker cloud">
            <a:extLst>
              <a:ext uri="{FF2B5EF4-FFF2-40B4-BE49-F238E27FC236}">
                <a16:creationId xmlns:a16="http://schemas.microsoft.com/office/drawing/2014/main" id="{C7A4434E-D636-5B4C-B552-B01EB22D2AB0}"/>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D94B7F81-ED3D-43DE-E898-49FD47217CE9}"/>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8" name="!!white arrow">
            <a:extLst>
              <a:ext uri="{FF2B5EF4-FFF2-40B4-BE49-F238E27FC236}">
                <a16:creationId xmlns:a16="http://schemas.microsoft.com/office/drawing/2014/main" id="{90D6C207-46F2-6234-5124-2EEC6F983862}"/>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5971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boxDecrypt">
            <a:extLst>
              <a:ext uri="{FF2B5EF4-FFF2-40B4-BE49-F238E27FC236}">
                <a16:creationId xmlns:a16="http://schemas.microsoft.com/office/drawing/2014/main" id="{5EF0EB84-D8ED-115B-097F-EAE9C4DDBAD3}"/>
              </a:ext>
            </a:extLst>
          </p:cNvPr>
          <p:cNvSpPr/>
          <p:nvPr/>
        </p:nvSpPr>
        <p:spPr>
          <a:xfrm>
            <a:off x="670120" y="2940972"/>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2" name="!!txtDecrypt">
            <a:extLst>
              <a:ext uri="{FF2B5EF4-FFF2-40B4-BE49-F238E27FC236}">
                <a16:creationId xmlns:a16="http://schemas.microsoft.com/office/drawing/2014/main" id="{6BC9F62A-7FBD-F63B-4174-CA0C7633E4AD}"/>
              </a:ext>
            </a:extLst>
          </p:cNvPr>
          <p:cNvSpPr txBox="1"/>
          <p:nvPr/>
        </p:nvSpPr>
        <p:spPr>
          <a:xfrm>
            <a:off x="750118" y="3026431"/>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3" name="!!txtDecrypted">
            <a:extLst>
              <a:ext uri="{FF2B5EF4-FFF2-40B4-BE49-F238E27FC236}">
                <a16:creationId xmlns:a16="http://schemas.microsoft.com/office/drawing/2014/main" id="{59568AEB-94E5-3B28-819E-4D740CE16F6E}"/>
              </a:ext>
            </a:extLst>
          </p:cNvPr>
          <p:cNvSpPr txBox="1"/>
          <p:nvPr/>
        </p:nvSpPr>
        <p:spPr>
          <a:xfrm>
            <a:off x="750117" y="3400655"/>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405110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4" name="!!keyGray">
            <a:extLst>
              <a:ext uri="{FF2B5EF4-FFF2-40B4-BE49-F238E27FC236}">
                <a16:creationId xmlns:a16="http://schemas.microsoft.com/office/drawing/2014/main" id="{39A30FBC-72CC-E5E6-F2C8-3FE5D1B1A6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62192" y="333682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5BCE54C4-0E32-4D15-CE9E-23F71877AE9E}"/>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1107837" y="3445616"/>
            <a:ext cx="170574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1936865" y="2604001"/>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white arrow">
            <a:extLst>
              <a:ext uri="{FF2B5EF4-FFF2-40B4-BE49-F238E27FC236}">
                <a16:creationId xmlns:a16="http://schemas.microsoft.com/office/drawing/2014/main" id="{7DCC2CC0-4496-ACBB-4350-2E5532205A3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22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500"/>
                                        <p:tgtEl>
                                          <p:spTgt spid="6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62" grpId="0" animBg="1"/>
      <p:bldP spid="6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27612" y="4411075"/>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8" name="!!Box1">
            <a:extLst>
              <a:ext uri="{FF2B5EF4-FFF2-40B4-BE49-F238E27FC236}">
                <a16:creationId xmlns:a16="http://schemas.microsoft.com/office/drawing/2014/main" id="{7334841D-51F9-09B7-E0E5-F85972821FA2}"/>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Hmm…</a:t>
            </a:r>
            <a:endParaRPr lang="en-US" sz="2400"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white arrow">
            <a:extLst>
              <a:ext uri="{FF2B5EF4-FFF2-40B4-BE49-F238E27FC236}">
                <a16:creationId xmlns:a16="http://schemas.microsoft.com/office/drawing/2014/main" id="{F508FB79-C86C-A05F-7483-4B4C60F23A29}"/>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604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391966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58005" y="357779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ThisTalkRocks</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0"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CF2DD644-1F95-5847-870E-A57C7B2C095C}"/>
              </a:ext>
            </a:extLst>
          </p:cNvPr>
          <p:cNvSpPr/>
          <p:nvPr/>
        </p:nvSpPr>
        <p:spPr>
          <a:xfrm>
            <a:off x="8467159" y="3059625"/>
            <a:ext cx="2171865"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Muahahaha</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RedX">
            <a:extLst>
              <a:ext uri="{FF2B5EF4-FFF2-40B4-BE49-F238E27FC236}">
                <a16:creationId xmlns:a16="http://schemas.microsoft.com/office/drawing/2014/main" id="{CC278AD7-EF97-B2BF-7201-91185B74D43E}"/>
              </a:ext>
            </a:extLst>
          </p:cNvPr>
          <p:cNvSpPr txBox="1"/>
          <p:nvPr/>
        </p:nvSpPr>
        <p:spPr>
          <a:xfrm>
            <a:off x="1953575" y="3392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4" name="Txt4">
            <a:extLst>
              <a:ext uri="{FF2B5EF4-FFF2-40B4-BE49-F238E27FC236}">
                <a16:creationId xmlns:a16="http://schemas.microsoft.com/office/drawing/2014/main" id="{3EF2E52F-AF1A-4F4E-234F-0F8579C91463}"/>
              </a:ext>
            </a:extLst>
          </p:cNvPr>
          <p:cNvSpPr txBox="1"/>
          <p:nvPr/>
        </p:nvSpPr>
        <p:spPr>
          <a:xfrm>
            <a:off x="1255949" y="5117008"/>
            <a:ext cx="2554544" cy="830997"/>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We have no need</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to ever do this! </a:t>
            </a:r>
          </a:p>
        </p:txBody>
      </p:sp>
      <p:cxnSp>
        <p:nvCxnSpPr>
          <p:cNvPr id="25" name="!!white arrow">
            <a:extLst>
              <a:ext uri="{FF2B5EF4-FFF2-40B4-BE49-F238E27FC236}">
                <a16:creationId xmlns:a16="http://schemas.microsoft.com/office/drawing/2014/main" id="{5BF459C6-3253-15BF-951E-B600F711EF7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19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1FFD3869-09E0-0CBE-D575-67D08C5249FD}"/>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9040F274-4EC2-A239-A67B-5C4EBC994B1F}"/>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EA0D940A-7D4A-57BA-273A-62ECCAE3095C}"/>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8D60D03F-5DE0-7000-D0EE-430094C030B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C4D8A9ED-934F-01E1-D154-4E78DBA0245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040E1058-1820-7A03-9A86-BD7D39C8F04B}"/>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C9522BEC-DFDB-07D1-3A10-04D0282B8A4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A9D193F9-AD7A-EEB1-0E19-D8B7B3FEC262}"/>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34B047E6-9AF0-C630-3A6E-BAB0E908CB71}"/>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CA9C5A8F-15FF-C92B-EA6E-71D7C788E0F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D480D9CF-610E-DCBD-250C-A74ADFE5A03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78A5BFE0-3101-D943-A988-0B41157CAB1A}"/>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0EB3AC89-03D5-8640-826B-CBAA1DB0C23E}"/>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D892B24F-09FE-9168-0E30-204C6C2DA786}"/>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94A142AA-E318-9D29-46C7-4F5E918B21C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F561ECE7-F09D-8B7F-D108-010E27BD833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870C0526-0F76-DF30-1245-A2E1F7B7BF72}"/>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A46ADB4F-2044-C92D-A1A1-D436A65633B1}"/>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03E4AB15-2041-B7F3-5BD4-FE44D8554808}"/>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60E7E885-90B4-36C1-4978-4F2C823C1B81}"/>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3807F0BE-7378-9B58-7467-84DBD8E0E221}"/>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33F99498-2BE2-71D7-77DA-4EA0DB4C455C}"/>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ABD5F46E-17F0-01AE-68E2-A4CFE098DA9C}"/>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3E360FFD-EB0C-F63B-3D2E-C13FEFB852EC}"/>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C96BBC37-9B7D-93AB-9ED3-2A400F6C3B5E}"/>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3FC1C9EB-F707-7898-3AD6-121F5888098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2DB0BFE5-9204-708D-74E9-A44CA759725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2424E8C1-DB6E-C3B5-F6C9-702DB7CD662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BDA00C0F-4187-4E71-DFF1-6500CE9F8B7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27A59090-A9B9-2E87-05E5-2E519D5BEABD}"/>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0690E1D3-52ED-CF26-8DEE-A31F62C9A66F}"/>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2FC662EB-6BBF-0E85-58E0-3479105C17BD}"/>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BFFCA1F3-F100-8948-FF40-3DEDFF4A2E2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D534ACA6-699D-51E3-72B2-4EEF6356A270}"/>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FAF1874F-76B6-B32C-D740-1DB4DEFC7268}"/>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36E623D8-C3DF-55E9-9878-68ABE38E5915}"/>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1D0B8890-9A74-E892-2779-C539E1987A42}"/>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83D88385-2650-DB4F-D87D-CF2EC41BA66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D2889052-FDA7-1988-3BB3-088031DE0C53}"/>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DA68A9CC-70B5-F45B-3D66-30BBAFF46921}"/>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BC433B2A-1C8B-720A-F578-6B9078747DC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8BE0C730-63CB-2238-08D2-0CC1DBB52585}"/>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3A687182-9F59-4ABF-F35E-EBB60211164A}"/>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22C4F98D-D540-96B4-D957-263A9B9B406A}"/>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9CA7C662-6510-8509-3832-EF295C3C6D6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562D68FC-D01E-D4B3-0C98-582C3F8FBF0C}"/>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491A4BB7-05EF-6AAE-964C-4C2C016C6BD0}"/>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6DF3FE89-3E9A-C85A-9BBB-32CBE28D92BF}"/>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628A9ADC-43E8-C79C-1B82-0988DCAEA8AB}"/>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AFFB3628-2051-A2A3-EF18-6C6E78BB24C4}"/>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0A089D23-1086-C5C7-9015-91C3CD3A3AF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D171A614-676F-F426-32C8-59CCB6986A7A}"/>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CD321D23-E410-8952-2A27-C407E2EB2EE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4EBFEB8D-1D05-9043-C9C9-F6C502E97FB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05D3B33C-91CB-6B95-A4C7-B0B5785F96DE}"/>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50B5877C-2CA4-A527-E3E4-C4560F333D6F}"/>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897EB3E9-6042-31B6-EFC6-4C1ABB93CDC0}"/>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5702D613-F2EE-CBBA-2E62-97C2CAE13868}"/>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0064C19E-05D7-6AF0-FD4E-A38E1180ED2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147BD5E2-EBBA-A6F6-CF7C-4ADC41DB4724}"/>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64B11C2E-BD22-3931-4B49-D5CABA17FE1A}"/>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6D6626DD-B0B9-B8AE-539B-25643EF3DC19}"/>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5C5EEDF8-D9BE-2001-ADCF-748CB1666D20}"/>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D2E44D97-B364-7071-6F6A-7E4CD059DD0B}"/>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FF9AEB29-7670-AFC2-C780-FB89A719264D}"/>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3843B326-181B-CE1B-28CA-ECD774C99BA3}"/>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B0EC037B-C3C5-0ECD-958F-12E36EE8FFFD}"/>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F73FCB6C-8905-762A-14A2-DBB5D6AA36E3}"/>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355B6D82-006E-E22A-1F72-BE55BEC391D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56BF2F8E-64F5-D488-35A2-600D67B0121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58C0839F-95CC-4F02-8D01-A1B270319D38}"/>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0520A7BB-D9AF-7C42-4C77-7A16000DB162}"/>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43A4C9B9-818D-11FB-314B-21A330544D55}"/>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334C5164-F5E2-F0B8-0781-72A67B180BB0}"/>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59E1E4F9-C7F0-A829-401E-74AAC779EF51}"/>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C00EA3FD-DF9D-63C5-2296-1AD85C5DA33A}"/>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A3A93691-BFEA-1383-0A52-EBFB887BBEDA}"/>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DEB78A4B-F23F-B4C8-F670-A2C940332F25}"/>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E812FF01-9874-CB3F-F822-1C4E0E4A824B}"/>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B1E919BE-A9E9-FBDF-E1F3-EEEC92B7CC0C}"/>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1B2D53D9-F556-B5F2-A8D3-4380B7A9247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EB310769-1A08-18C5-4DC4-C2240C6E43E9}"/>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4A5D3955-CF82-D850-F377-11B0385EAE9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BE0FE8F3-5051-E803-F8A0-16C01ABB98CB}"/>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5EE31701-1589-4976-4BFE-FBD28617C0A8}"/>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79DF1E75-2FD9-CB11-091A-19FB9F2CE283}"/>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83BEB472-E827-4BBC-5A3F-9C3C8B0E84A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79834737-A12C-726C-DE2A-9A62BA87BD7D}"/>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1DDECCCC-AD91-B5AD-59AA-6F765B1573CC}"/>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6BDD735B-A66C-191C-D1BC-443A6316ECC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3BDD5ECD-807B-F8E1-026E-DECC59BB626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00EF709C-F97D-2692-FCD2-228DF86C6F65}"/>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9F9A1022-8B98-3682-BF75-7CD428A321F3}"/>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FF8BEE01-10CD-0783-8A8F-974EC9DC527F}"/>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12E98D5B-A276-6BC1-A849-D080F3B1336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2C3CE9CB-CE62-04FD-7139-DD8221D754E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AB51CE0A-E63B-4F8E-BEA4-AD53234FDA9D}"/>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68008938-F48C-0E39-2BCA-C94D33940C11}"/>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F86BF458-12E0-5E5F-81E7-6873C6B463E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5F87F1D0-B231-B651-7D3F-CE657577E8F9}"/>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9911768D-3F91-070F-B4E5-9B06B2B37F2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ADFEBB9E-9D72-557D-5665-53023793B03B}"/>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13D57CE8-08A6-5BC5-BFB2-12E5CBC86963}"/>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77F8C495-B776-22C5-A6C9-DA281140AC05}"/>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7E4F52C5-65C3-B958-077C-3FDBAB42F2E0}"/>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176E3D99-31B6-F345-26ED-3E636E7730AA}"/>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730BBFE2-E296-06E3-A39F-0FB8C4FB03FD}"/>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88A80671-097E-ABBC-0B8B-979B6CAD0A0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099D1DB8-28AF-E4B2-6CEA-BA0A9652EC57}"/>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D7770440-2D08-5E04-19B9-11C683BC4C8F}"/>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6509B209-21A1-B877-29D1-BAF8DC80AE6E}"/>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73496B02-B21F-5761-5028-35F7D5B6F0D5}"/>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B48B8948-2A41-1DF3-3291-58072875A60E}"/>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F4766812-88D1-A23A-8073-A9CE413526B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A9A31451-20F3-8004-4C55-8DD7CCA23F7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3D8FEE6F-5BC8-2680-69D1-FE2F8D3D099D}"/>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CD39F7DA-D4ED-CA45-4907-53DA908AA7D3}"/>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9C103592-FE83-E339-E935-D06D8AEF3F9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1866130B-A528-E980-9EDC-1A41A955F121}"/>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71CFCCDD-D3FA-25EE-7754-FF3C2628087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31E608EF-444D-15F7-D095-566316D5BAB7}"/>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75FCBCFB-B0E3-D555-7FB3-AF96A9B7E2E2}"/>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71A03AF9-6C07-C38F-FA34-2B6D009D0DB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DB27BBCF-D30B-4F3B-4532-64F6DBC2EE19}"/>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4B88361D-F87B-E62E-E301-DA52CC46E4F1}"/>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8A3FE1A8-6698-35CF-27A6-28AF1B8C4AF5}"/>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5E736F25-A13D-9B31-D0B4-FA6D9FFE3310}"/>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324D8308-2FCF-A30B-733D-4FDA7F19B7C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1D6C4858-28AF-E9ED-E2D6-65443132FFCE}"/>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5154B593-7AA9-879B-D647-0EA59C5908F9}"/>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799CE4A0-5CAA-9B8B-9C26-F78EACDB673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7E0B109D-1471-6D8F-D1D4-945444871A5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3AD93AE8-ADD8-244E-FAEC-B00A209DEA61}"/>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9F080F93-546F-E112-CC40-A8B257FBA244}"/>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07284F15-8672-A9C7-796F-EB4779894475}"/>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39A45E52-ECF0-DD24-2BB1-E13ADF795C44}"/>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DF9DEFFC-92A5-4733-2F65-7B206CCC74AE}"/>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17CA3C3E-D782-C2AC-3840-E3143FB4EFBC}"/>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839E2851-E29C-A5A8-4950-DE46254A3D5F}"/>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D25F3784-6E76-0F86-67EA-A0288A6F9C60}"/>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6E8A541C-11F2-F903-69B9-1307F0DB0AFF}"/>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C0E9AB42-E5AB-9D45-B22E-E0750A78AC01}"/>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EA6DC68E-B134-3697-51C4-94D7AE62D334}"/>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5B183B6E-8F9D-ECB4-A8DA-707CD200481E}"/>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356EBCCA-416D-7B00-6851-89C3690673E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166B73EF-AB26-79C9-9C18-86B9B2F1C24D}"/>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C69F8B9C-ED83-5C1E-6F56-D276832D388F}"/>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65EFB02D-4EFD-B81F-0BD1-5B2C7A66DDFE}"/>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288772ED-EBAA-8008-F175-79F4FED6EAC5}"/>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02A7645B-B08F-D48F-AD30-C499EAC4324D}"/>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D7A9843D-2F80-2387-96C4-31BD9B7F241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7270D1DF-A0D9-9AA7-82FD-369AB2BB384F}"/>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A71EED60-82C4-48D2-A060-27CC1CA9AB51}"/>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BD653C9B-BC03-8C71-41E9-A1B9CC99A72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B3AE77C4-8233-60C9-97D2-4E93983DDDC4}"/>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A755B98E-BA1C-D460-03C7-C59239D2D45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9D0533E4-3C6E-1C4D-5830-C75C8FC191A4}"/>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2140C38A-E7A2-F0EF-4BA5-0B3223806584}"/>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4FA36661-1B77-2BAB-F3A9-93343FE4212E}"/>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DCC9C932-18E8-1570-BE6D-2A1831ADD4D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034FFA9F-98BD-9B10-F2A6-9AEAEFF597DF}"/>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0722AD4A-B003-DE7C-2712-43D16BF00EF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C623E1FE-D064-D49D-A22D-CD16BBCDC901}"/>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5AE49A1E-7E75-C842-07EB-B2446F2877F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C082AC43-7458-93B3-E21A-AECEA846B50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F4562624-7B9B-95B0-67BF-E4A876C5DBD3}"/>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070FA5BE-4D1E-ED61-CC50-BD38F08369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21C2880E-807D-79C9-7584-D64E865D9BB7}"/>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2A6ACA4E-36E0-25DD-6815-D41F1079B992}"/>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1B20033E-162D-8E9C-D754-F285D8EB9117}"/>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42BCB2C9-E74E-C0BE-5309-93E98DA62F27}"/>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CA1840FB-7D52-A8F0-9FC4-61850C37E123}"/>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5A7DC88B-35A7-C137-8A71-537058F65FC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44F33937-B750-1BAC-D6B6-AA2C86DE2065}"/>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20D5AE05-C1C8-F483-7F53-E8AC099F4B0F}"/>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34282A35-ACB6-BA32-FB3F-EBD6A1B46190}"/>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47428F64-B744-AB02-0AED-8A289691CF4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0B637577-5104-FE65-5F67-419B546F0162}"/>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EC1849DE-A4B9-4DA6-A633-43DACD87588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D4652541-0168-002E-DCD4-F2295C825E14}"/>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0CD6CE45-E7A5-0DC1-6EDD-B7BE018C9D88}"/>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CCF9F78A-E9A0-A7B3-DABC-A3E607543E9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F45816DF-10C6-91DD-F496-62EE09669FB5}"/>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D6BEA14D-9EB5-8BF9-10F9-4520D0BD219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59A727B1-D329-F0D6-6936-394BAC0A6358}"/>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8BC3718C-B4BC-44A9-4FB5-1B184568F0D2}"/>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24C57282-F526-D5C4-BCBB-3E6E1E299894}"/>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FD874BAF-8B1B-D55C-A8F9-FBF46FF8F175}"/>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D07E5426-1C11-9CB1-A6D7-50F0B05C7CD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EE0EADA2-8862-B743-7DB1-28763188F65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4742BC19-BCCC-20EE-3F63-E8263629809A}"/>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B0C82203-1457-E1D0-9F13-2EDFC9EE2A97}"/>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DC0969F9-E2B8-BC33-D068-96D47D45CB3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16BC60EC-7784-E7CA-E093-E1842D2F3717}"/>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E83A1E6D-D636-0F48-209C-E6D80687F3C6}"/>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FCD61D50-E112-9C69-1D97-C3CF67CC3AED}"/>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E068FEC3-2784-C77F-6BFE-98ADD5AE9BA2}"/>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6A84C559-1E98-6E5B-D077-509C6EEF2FCC}"/>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5FDF3E8C-69C0-D585-C694-B23E7C0A04A3}"/>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67338E3B-E916-5BDB-271B-8F505110B8F8}"/>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6EFDCBC3-82C7-1857-0914-782094D4003C}"/>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F1F7AFC2-C440-0065-BFA7-E4266030E01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B479CB7D-7476-C2C9-4A2B-FD5D0D224194}"/>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88797103-B560-5BA5-5D06-AD2BAE9F0A5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0E63EC10-2B42-D58D-933B-BD523B7380E5}"/>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7E30DE32-A10C-FC8D-1B13-B418810D834F}"/>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D2A7C57A-85DC-908E-F21E-1F50AC226367}"/>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08211799-81E0-E0B5-04D2-7466B04A1FA0}"/>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Unique input -&gt; unique output</a:t>
            </a:r>
          </a:p>
        </p:txBody>
      </p:sp>
      <p:pic>
        <p:nvPicPr>
          <p:cNvPr id="250" name="Picture 249">
            <a:extLst>
              <a:ext uri="{FF2B5EF4-FFF2-40B4-BE49-F238E27FC236}">
                <a16:creationId xmlns:a16="http://schemas.microsoft.com/office/drawing/2014/main" id="{126ADF32-0BA4-1AC3-8658-74DBFB759B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264148" y="2604001"/>
            <a:ext cx="1007647" cy="1016935"/>
          </a:xfrm>
          <a:prstGeom prst="rect">
            <a:avLst/>
          </a:prstGeom>
        </p:spPr>
      </p:pic>
      <p:grpSp>
        <p:nvGrpSpPr>
          <p:cNvPr id="251" name="Group 250">
            <a:extLst>
              <a:ext uri="{FF2B5EF4-FFF2-40B4-BE49-F238E27FC236}">
                <a16:creationId xmlns:a16="http://schemas.microsoft.com/office/drawing/2014/main" id="{0D475FA5-9DA0-47AE-2347-0A9D06EA8CDE}"/>
              </a:ext>
            </a:extLst>
          </p:cNvPr>
          <p:cNvGrpSpPr/>
          <p:nvPr/>
        </p:nvGrpSpPr>
        <p:grpSpPr>
          <a:xfrm>
            <a:off x="13433073" y="2569088"/>
            <a:ext cx="3301324" cy="1051848"/>
            <a:chOff x="491743" y="3568700"/>
            <a:chExt cx="3301324" cy="1051848"/>
          </a:xfrm>
        </p:grpSpPr>
        <p:sp>
          <p:nvSpPr>
            <p:cNvPr id="252" name="Rectangle: Rounded Corners 251">
              <a:extLst>
                <a:ext uri="{FF2B5EF4-FFF2-40B4-BE49-F238E27FC236}">
                  <a16:creationId xmlns:a16="http://schemas.microsoft.com/office/drawing/2014/main" id="{E5725A72-9809-B787-8DB0-17E3E41D402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3" name="Group 252">
              <a:extLst>
                <a:ext uri="{FF2B5EF4-FFF2-40B4-BE49-F238E27FC236}">
                  <a16:creationId xmlns:a16="http://schemas.microsoft.com/office/drawing/2014/main" id="{F5FBBC9C-5D8D-61C0-8424-631E89C67CFC}"/>
                </a:ext>
              </a:extLst>
            </p:cNvPr>
            <p:cNvGrpSpPr/>
            <p:nvPr/>
          </p:nvGrpSpPr>
          <p:grpSpPr>
            <a:xfrm>
              <a:off x="627883" y="3743690"/>
              <a:ext cx="528269" cy="683865"/>
              <a:chOff x="9592919" y="3281030"/>
              <a:chExt cx="2412301" cy="3122817"/>
            </a:xfrm>
          </p:grpSpPr>
          <p:sp>
            <p:nvSpPr>
              <p:cNvPr id="254" name="Freeform 158">
                <a:extLst>
                  <a:ext uri="{FF2B5EF4-FFF2-40B4-BE49-F238E27FC236}">
                    <a16:creationId xmlns:a16="http://schemas.microsoft.com/office/drawing/2014/main" id="{1B29424B-0638-D45C-A918-03734619383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5" name="Group 254">
                <a:extLst>
                  <a:ext uri="{FF2B5EF4-FFF2-40B4-BE49-F238E27FC236}">
                    <a16:creationId xmlns:a16="http://schemas.microsoft.com/office/drawing/2014/main" id="{6335E866-509F-A1EB-EC23-BF5272A05B25}"/>
                  </a:ext>
                </a:extLst>
              </p:cNvPr>
              <p:cNvGrpSpPr/>
              <p:nvPr/>
            </p:nvGrpSpPr>
            <p:grpSpPr>
              <a:xfrm>
                <a:off x="10528695" y="4589748"/>
                <a:ext cx="560994" cy="1088627"/>
                <a:chOff x="6048941" y="4798352"/>
                <a:chExt cx="549031" cy="1349261"/>
              </a:xfrm>
            </p:grpSpPr>
            <p:grpSp>
              <p:nvGrpSpPr>
                <p:cNvPr id="258" name="Group 257">
                  <a:extLst>
                    <a:ext uri="{FF2B5EF4-FFF2-40B4-BE49-F238E27FC236}">
                      <a16:creationId xmlns:a16="http://schemas.microsoft.com/office/drawing/2014/main" id="{2A4A2F2E-B83D-2870-02AF-1C5AF0E148E9}"/>
                    </a:ext>
                  </a:extLst>
                </p:cNvPr>
                <p:cNvGrpSpPr/>
                <p:nvPr/>
              </p:nvGrpSpPr>
              <p:grpSpPr>
                <a:xfrm>
                  <a:off x="6048941" y="4798352"/>
                  <a:ext cx="542456" cy="1088197"/>
                  <a:chOff x="6048941" y="4798352"/>
                  <a:chExt cx="542456" cy="1088197"/>
                </a:xfrm>
              </p:grpSpPr>
              <p:sp>
                <p:nvSpPr>
                  <p:cNvPr id="260" name="Freeform 159">
                    <a:extLst>
                      <a:ext uri="{FF2B5EF4-FFF2-40B4-BE49-F238E27FC236}">
                        <a16:creationId xmlns:a16="http://schemas.microsoft.com/office/drawing/2014/main" id="{34BD30E1-031E-EA6C-CE78-1B8C0419F46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60">
                    <a:extLst>
                      <a:ext uri="{FF2B5EF4-FFF2-40B4-BE49-F238E27FC236}">
                        <a16:creationId xmlns:a16="http://schemas.microsoft.com/office/drawing/2014/main" id="{BA1654DE-532D-9621-80C6-55A4C8AB58E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9" name="Freeform 165">
                  <a:extLst>
                    <a:ext uri="{FF2B5EF4-FFF2-40B4-BE49-F238E27FC236}">
                      <a16:creationId xmlns:a16="http://schemas.microsoft.com/office/drawing/2014/main" id="{76D03344-DEF4-0B11-BA7D-2D02D969371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6" name="Freeform 161">
                <a:extLst>
                  <a:ext uri="{FF2B5EF4-FFF2-40B4-BE49-F238E27FC236}">
                    <a16:creationId xmlns:a16="http://schemas.microsoft.com/office/drawing/2014/main" id="{673F324F-66D2-B9A6-8FAA-38ED6289B1E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11">
                <a:extLst>
                  <a:ext uri="{FF2B5EF4-FFF2-40B4-BE49-F238E27FC236}">
                    <a16:creationId xmlns:a16="http://schemas.microsoft.com/office/drawing/2014/main" id="{FC56E84D-183E-004C-0DB9-2199C573A10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2" name="TextBox 261">
            <a:extLst>
              <a:ext uri="{FF2B5EF4-FFF2-40B4-BE49-F238E27FC236}">
                <a16:creationId xmlns:a16="http://schemas.microsoft.com/office/drawing/2014/main" id="{88D8E1C5-2675-E2D3-906A-87161FBEEDF8}"/>
              </a:ext>
            </a:extLst>
          </p:cNvPr>
          <p:cNvSpPr txBox="1"/>
          <p:nvPr/>
        </p:nvSpPr>
        <p:spPr>
          <a:xfrm>
            <a:off x="14141189"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3" name="!!txtDbVal">
            <a:extLst>
              <a:ext uri="{FF2B5EF4-FFF2-40B4-BE49-F238E27FC236}">
                <a16:creationId xmlns:a16="http://schemas.microsoft.com/office/drawing/2014/main" id="{B326DAFC-3A8B-48C8-E6B5-6BFE5E46C95E}"/>
              </a:ext>
            </a:extLst>
          </p:cNvPr>
          <p:cNvSpPr txBox="1"/>
          <p:nvPr/>
        </p:nvSpPr>
        <p:spPr>
          <a:xfrm>
            <a:off x="14141189"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64" name="!!Box1">
            <a:extLst>
              <a:ext uri="{FF2B5EF4-FFF2-40B4-BE49-F238E27FC236}">
                <a16:creationId xmlns:a16="http://schemas.microsoft.com/office/drawing/2014/main" id="{00C1A08F-ADB7-28C1-3B64-B1C695129E97}"/>
              </a:ext>
            </a:extLst>
          </p:cNvPr>
          <p:cNvSpPr/>
          <p:nvPr/>
        </p:nvSpPr>
        <p:spPr>
          <a:xfrm>
            <a:off x="14154538"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982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fade">
                                      <p:cBhvr>
                                        <p:cTn id="24" dur="500"/>
                                        <p:tgtEl>
                                          <p:spTgt spid="142"/>
                                        </p:tgtEl>
                                      </p:cBhvr>
                                    </p:animEffect>
                                  </p:childTnLst>
                                </p:cTn>
                              </p:par>
                              <p:par>
                                <p:cTn id="25" presetID="10" presetClass="entr" presetSubtype="0" fill="hold" nodeType="with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500"/>
                                        <p:tgtEl>
                                          <p:spTgt spid="1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fade">
                                      <p:cBhvr>
                                        <p:cTn id="30" dur="500"/>
                                        <p:tgtEl>
                                          <p:spTgt spid="2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9"/>
                                        </p:tgtEl>
                                        <p:attrNameLst>
                                          <p:attrName>style.visibility</p:attrName>
                                        </p:attrNameLst>
                                      </p:cBhvr>
                                      <p:to>
                                        <p:strVal val="visible"/>
                                      </p:to>
                                    </p:set>
                                    <p:animEffect transition="in" filter="fade">
                                      <p:cBhvr>
                                        <p:cTn id="35"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142" grpId="0"/>
      <p:bldP spid="143" grpId="0"/>
      <p:bldP spid="144" grpId="0"/>
      <p:bldP spid="245" grpId="0"/>
      <p:bldP spid="24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D2A7C57A-85DC-908E-F21E-1F50AC226367}"/>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F1902B3-3EE7-454E-2DE3-F3B06164D0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0E4255BC-8F89-F83A-DDD7-F32DF445506A}"/>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AF926AEE-8EFB-6A31-C559-4AECB8F7F64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7F51437-F646-B515-78C4-36E18A922B36}"/>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E2091811-DFAB-4328-5957-911E1FC8C88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02A4AB46-17A3-9487-B0B0-8A6607331FA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7701B597-8684-469C-A763-1F6A51A1B08D}"/>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41399FC4-2BD3-5B09-FA5E-91BCC7A4335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02BBA0CA-72A1-10B4-BE30-3A7264343EF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905757A7-92C2-5BEB-424C-14EAE278B3D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D338FFF3-FE32-BEA4-536D-8BF76309AB2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3FEB7423-5CA9-87B3-A6B0-13349BAF24E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477B72AC-4D88-FF86-0BE5-DD07517CEF3E}"/>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D6325A84-70FC-4BF6-8A2D-500697E96E89}"/>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5304C488-5514-A256-EBE9-E28A8EA2AED1}"/>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9D80232-8485-27F3-A26F-710947D434DD}"/>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B21E3DB5-2848-FF0A-45D3-11615F04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7C0B05C6-3B52-C845-9853-D55B9DF32E05}"/>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6B5E08C4-662D-6CF8-529B-3615EEED8B9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434624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1E43E20-CD1A-073A-199F-67D967F076D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53EEB03-47CE-EDA2-E64F-BD9DA63B5189}"/>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607AC562-232E-C8E0-E041-3925EEC47283}"/>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F3E8DB2D-DEA9-B272-AE96-ACC46BBCE1F3}"/>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E43B380E-542E-D4FA-2B55-8BD6A330E175}"/>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419B6C9-0201-49D8-D06F-15DFE66420BD}"/>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117874EF-DAA0-5880-C79A-DE215EDBA76C}"/>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CAADA3E7-0D61-9250-1E64-3177742F06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2128F020-736A-3C81-5D7D-650169E48033}"/>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9A48A87D-8C0A-1906-DFA3-B12AA5730031}"/>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F18CF7D2-5597-40F3-4BCE-BFFA7D0A7999}"/>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A08D7958-9E8C-BEF7-D94C-AA8487E1DAD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9EEBE149-FBF5-42F1-1EC7-AE25984E975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949B27D6-C93A-D36B-9E9C-337AF04DE383}"/>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3383427A-4D66-B3E2-CEDF-1126961EE9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51A71F04-DB83-86B9-5900-7CF4CC702FE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AA8681C5-5C12-45AC-ACA9-22BB02BA2A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7671B31D-8355-0940-D11F-5F33FED94923}"/>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906A5A17-82D4-DCB4-44A0-A4E39269B4B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93EFD904-8494-FAEC-1083-A9420DD0A05F}"/>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6523B7B7-01DA-D3B9-8046-0C910DCD1E8C}"/>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4E50EDB9-8429-5D61-10D5-58933F101C48}"/>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57CA5DA-FD5D-0345-7C64-E8DEF1C11E03}"/>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955CAD31-0489-7FA4-975F-D1DDE1E0B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DAF0E934-973E-3278-305D-0DFDFEE3B10D}"/>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78325A45-B930-76D0-3AEC-5682FBEF994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
        <p:nvSpPr>
          <p:cNvPr id="2" name="Rectangle: Rounded Corners 1">
            <a:extLst>
              <a:ext uri="{FF2B5EF4-FFF2-40B4-BE49-F238E27FC236}">
                <a16:creationId xmlns:a16="http://schemas.microsoft.com/office/drawing/2014/main" id="{12AD9FAC-C9ED-0EA9-4F61-BED0CFF2FE6E}"/>
              </a:ext>
            </a:extLst>
          </p:cNvPr>
          <p:cNvSpPr/>
          <p:nvPr/>
        </p:nvSpPr>
        <p:spPr>
          <a:xfrm>
            <a:off x="923925" y="4823181"/>
            <a:ext cx="4457700" cy="1229794"/>
          </a:xfrm>
          <a:prstGeom prst="roundRect">
            <a:avLst>
              <a:gd name="adj" fmla="val 3941"/>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990748-334E-194A-C038-45C9F8C2A16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23925" y="4823181"/>
            <a:ext cx="1229794" cy="1229794"/>
          </a:xfrm>
          <a:prstGeom prst="rect">
            <a:avLst/>
          </a:prstGeom>
        </p:spPr>
      </p:pic>
      <p:sp>
        <p:nvSpPr>
          <p:cNvPr id="4" name="TextBox 3">
            <a:extLst>
              <a:ext uri="{FF2B5EF4-FFF2-40B4-BE49-F238E27FC236}">
                <a16:creationId xmlns:a16="http://schemas.microsoft.com/office/drawing/2014/main" id="{FD5F6588-B040-4D12-C3FF-3EF27625CA49}"/>
              </a:ext>
            </a:extLst>
          </p:cNvPr>
          <p:cNvSpPr txBox="1"/>
          <p:nvPr/>
        </p:nvSpPr>
        <p:spPr>
          <a:xfrm>
            <a:off x="923924" y="4377826"/>
            <a:ext cx="4457699"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Additional reading</a:t>
            </a:r>
          </a:p>
        </p:txBody>
      </p:sp>
      <p:sp>
        <p:nvSpPr>
          <p:cNvPr id="27" name="TextBox 26">
            <a:extLst>
              <a:ext uri="{FF2B5EF4-FFF2-40B4-BE49-F238E27FC236}">
                <a16:creationId xmlns:a16="http://schemas.microsoft.com/office/drawing/2014/main" id="{EA5782E3-5163-809E-580A-936CDFF0E2A1}"/>
              </a:ext>
            </a:extLst>
          </p:cNvPr>
          <p:cNvSpPr txBox="1"/>
          <p:nvPr/>
        </p:nvSpPr>
        <p:spPr>
          <a:xfrm>
            <a:off x="2104501" y="4913672"/>
            <a:ext cx="3365809" cy="1015663"/>
          </a:xfrm>
          <a:prstGeom prst="rect">
            <a:avLst/>
          </a:prstGeom>
          <a:noFill/>
        </p:spPr>
        <p:txBody>
          <a:bodyPr wrap="square" rtlCol="0">
            <a:spAutoFit/>
          </a:bodyPr>
          <a:lstStyle/>
          <a:p>
            <a:pPr marL="342900" indent="-228600">
              <a:buFont typeface="Arial" panose="020B0604020202020204" pitchFamily="34" charset="0"/>
              <a:buChar char="•"/>
            </a:pPr>
            <a:r>
              <a:rPr lang="en-US" sz="2000" dirty="0">
                <a:solidFill>
                  <a:schemeClr val="bg1"/>
                </a:solidFill>
                <a:latin typeface="Corbel" panose="020B0503020204020204" pitchFamily="34" charset="0"/>
              </a:rPr>
              <a:t>Different hash algorithms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Salting hashed passwords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Rainbow tables</a:t>
            </a:r>
          </a:p>
        </p:txBody>
      </p:sp>
    </p:spTree>
    <p:extLst>
      <p:ext uri="{BB962C8B-B14F-4D97-AF65-F5344CB8AC3E}">
        <p14:creationId xmlns:p14="http://schemas.microsoft.com/office/powerpoint/2010/main" val="265456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xtUsername">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xtPassword">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43" name="!!txtAuthBg">
            <a:extLst>
              <a:ext uri="{FF2B5EF4-FFF2-40B4-BE49-F238E27FC236}">
                <a16:creationId xmlns:a16="http://schemas.microsoft.com/office/drawing/2014/main" id="{D27E5006-9434-CD05-4657-78D6E750C20F}"/>
              </a:ext>
            </a:extLst>
          </p:cNvPr>
          <p:cNvSpPr/>
          <p:nvPr/>
        </p:nvSpPr>
        <p:spPr>
          <a:xfrm>
            <a:off x="544795" y="4300887"/>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A8C7D561-09CA-A219-B7A2-22FDCA6F07B1}"/>
              </a:ext>
            </a:extLst>
          </p:cNvPr>
          <p:cNvGrpSpPr/>
          <p:nvPr/>
        </p:nvGrpSpPr>
        <p:grpSpPr>
          <a:xfrm>
            <a:off x="544795" y="4314602"/>
            <a:ext cx="3301324" cy="1051848"/>
            <a:chOff x="491743" y="3568700"/>
            <a:chExt cx="3301324" cy="1051848"/>
          </a:xfrm>
        </p:grpSpPr>
        <p:sp>
          <p:nvSpPr>
            <p:cNvPr id="45" name="Rectangle: Rounded Corners 44">
              <a:extLst>
                <a:ext uri="{FF2B5EF4-FFF2-40B4-BE49-F238E27FC236}">
                  <a16:creationId xmlns:a16="http://schemas.microsoft.com/office/drawing/2014/main" id="{83D79B3B-3F6A-6365-AD04-BB50CEE6910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0C1E45FB-AED7-8119-3CD1-FB1C26A0B5F3}"/>
                </a:ext>
              </a:extLst>
            </p:cNvPr>
            <p:cNvGrpSpPr/>
            <p:nvPr/>
          </p:nvGrpSpPr>
          <p:grpSpPr>
            <a:xfrm>
              <a:off x="627883" y="3743690"/>
              <a:ext cx="528269" cy="683865"/>
              <a:chOff x="9592919" y="3281030"/>
              <a:chExt cx="2412301" cy="3122817"/>
            </a:xfrm>
          </p:grpSpPr>
          <p:sp>
            <p:nvSpPr>
              <p:cNvPr id="47" name="Freeform 158">
                <a:extLst>
                  <a:ext uri="{FF2B5EF4-FFF2-40B4-BE49-F238E27FC236}">
                    <a16:creationId xmlns:a16="http://schemas.microsoft.com/office/drawing/2014/main" id="{D1E1FFCF-7080-91CD-21AE-5DB48AA438C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AA00DBB0-75F5-F3DC-3C8C-39F9C39D1BD0}"/>
                  </a:ext>
                </a:extLst>
              </p:cNvPr>
              <p:cNvGrpSpPr/>
              <p:nvPr/>
            </p:nvGrpSpPr>
            <p:grpSpPr>
              <a:xfrm>
                <a:off x="10528695" y="4589748"/>
                <a:ext cx="560994" cy="1088627"/>
                <a:chOff x="6048941" y="4798352"/>
                <a:chExt cx="549031" cy="1349261"/>
              </a:xfrm>
            </p:grpSpPr>
            <p:grpSp>
              <p:nvGrpSpPr>
                <p:cNvPr id="51" name="Group 50">
                  <a:extLst>
                    <a:ext uri="{FF2B5EF4-FFF2-40B4-BE49-F238E27FC236}">
                      <a16:creationId xmlns:a16="http://schemas.microsoft.com/office/drawing/2014/main" id="{13F79C90-7D4B-3F79-822A-6A78E5BF2F56}"/>
                    </a:ext>
                  </a:extLst>
                </p:cNvPr>
                <p:cNvGrpSpPr/>
                <p:nvPr/>
              </p:nvGrpSpPr>
              <p:grpSpPr>
                <a:xfrm>
                  <a:off x="6048941" y="4798352"/>
                  <a:ext cx="542456" cy="1088197"/>
                  <a:chOff x="6048941" y="4798352"/>
                  <a:chExt cx="542456" cy="1088197"/>
                </a:xfrm>
              </p:grpSpPr>
              <p:sp>
                <p:nvSpPr>
                  <p:cNvPr id="53" name="Freeform 159">
                    <a:extLst>
                      <a:ext uri="{FF2B5EF4-FFF2-40B4-BE49-F238E27FC236}">
                        <a16:creationId xmlns:a16="http://schemas.microsoft.com/office/drawing/2014/main" id="{6C10DE8C-5686-7929-44AC-280C62E52C8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0">
                    <a:extLst>
                      <a:ext uri="{FF2B5EF4-FFF2-40B4-BE49-F238E27FC236}">
                        <a16:creationId xmlns:a16="http://schemas.microsoft.com/office/drawing/2014/main" id="{D470B2FD-D1EB-92DE-A892-4D7605D9699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Freeform 165">
                  <a:extLst>
                    <a:ext uri="{FF2B5EF4-FFF2-40B4-BE49-F238E27FC236}">
                      <a16:creationId xmlns:a16="http://schemas.microsoft.com/office/drawing/2014/main" id="{BD2E0513-CC9A-B813-59FA-7EF01E11DC8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Freeform 161">
                <a:extLst>
                  <a:ext uri="{FF2B5EF4-FFF2-40B4-BE49-F238E27FC236}">
                    <a16:creationId xmlns:a16="http://schemas.microsoft.com/office/drawing/2014/main" id="{382BCC94-5538-40D2-A8AE-B3B7A447AAF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11">
                <a:extLst>
                  <a:ext uri="{FF2B5EF4-FFF2-40B4-BE49-F238E27FC236}">
                    <a16:creationId xmlns:a16="http://schemas.microsoft.com/office/drawing/2014/main" id="{C86CD0FD-1EB6-2F61-FD0D-23158CFFFD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 name="!!txtPassword">
            <a:extLst>
              <a:ext uri="{FF2B5EF4-FFF2-40B4-BE49-F238E27FC236}">
                <a16:creationId xmlns:a16="http://schemas.microsoft.com/office/drawing/2014/main" id="{9ADEBCEF-72E2-3458-3F4C-B2FF1A95CEED}"/>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56" name="!!txtUsername">
            <a:extLst>
              <a:ext uri="{FF2B5EF4-FFF2-40B4-BE49-F238E27FC236}">
                <a16:creationId xmlns:a16="http://schemas.microsoft.com/office/drawing/2014/main" id="{F15C3EE5-E8C9-F58E-BA52-D032E01EAB0B}"/>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 name="TextBox 1">
            <a:extLst>
              <a:ext uri="{FF2B5EF4-FFF2-40B4-BE49-F238E27FC236}">
                <a16:creationId xmlns:a16="http://schemas.microsoft.com/office/drawing/2014/main" id="{803308F9-7E52-9614-8988-C55D72E2AE3F}"/>
              </a:ext>
            </a:extLst>
          </p:cNvPr>
          <p:cNvSpPr txBox="1"/>
          <p:nvPr/>
        </p:nvSpPr>
        <p:spPr>
          <a:xfrm>
            <a:off x="185513" y="538294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needs to know the</a:t>
            </a:r>
            <a:br>
              <a:rPr lang="en-US" sz="2000" dirty="0">
                <a:solidFill>
                  <a:srgbClr val="FD7D00"/>
                </a:solidFill>
                <a:latin typeface="Corbel" panose="020B0503020204020204" pitchFamily="34" charset="0"/>
              </a:rPr>
            </a:br>
            <a:r>
              <a:rPr lang="en-US" sz="2000" b="1" dirty="0">
                <a:solidFill>
                  <a:srgbClr val="FD7D00"/>
                </a:solidFill>
                <a:latin typeface="Corbel" panose="020B0503020204020204" pitchFamily="34" charset="0"/>
              </a:rPr>
              <a:t>username</a:t>
            </a:r>
            <a:r>
              <a:rPr lang="en-US" sz="2000" dirty="0">
                <a:solidFill>
                  <a:srgbClr val="FD7D00"/>
                </a:solidFill>
                <a:latin typeface="Corbel" panose="020B0503020204020204" pitchFamily="34" charset="0"/>
              </a:rPr>
              <a:t> and </a:t>
            </a:r>
            <a:r>
              <a:rPr lang="en-US" sz="2000" b="1" dirty="0">
                <a:solidFill>
                  <a:srgbClr val="FD7D00"/>
                </a:solidFill>
                <a:latin typeface="Corbel" panose="020B0503020204020204" pitchFamily="34" charset="0"/>
              </a:rPr>
              <a:t>password</a:t>
            </a:r>
          </a:p>
        </p:txBody>
      </p:sp>
    </p:spTree>
    <p:extLst>
      <p:ext uri="{BB962C8B-B14F-4D97-AF65-F5344CB8AC3E}">
        <p14:creationId xmlns:p14="http://schemas.microsoft.com/office/powerpoint/2010/main" val="3677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2" name="Group 1">
            <a:extLst>
              <a:ext uri="{FF2B5EF4-FFF2-40B4-BE49-F238E27FC236}">
                <a16:creationId xmlns:a16="http://schemas.microsoft.com/office/drawing/2014/main" id="{E43FC4CE-12B3-D223-1C79-1B216591993E}"/>
              </a:ext>
            </a:extLst>
          </p:cNvPr>
          <p:cNvGrpSpPr/>
          <p:nvPr/>
        </p:nvGrpSpPr>
        <p:grpSpPr>
          <a:xfrm>
            <a:off x="544795" y="4314603"/>
            <a:ext cx="3301324" cy="732544"/>
            <a:chOff x="491743" y="3568700"/>
            <a:chExt cx="3301324" cy="1051848"/>
          </a:xfrm>
        </p:grpSpPr>
        <p:sp>
          <p:nvSpPr>
            <p:cNvPr id="3" name="Rectangle: Rounded Corners 2">
              <a:extLst>
                <a:ext uri="{FF2B5EF4-FFF2-40B4-BE49-F238E27FC236}">
                  <a16:creationId xmlns:a16="http://schemas.microsoft.com/office/drawing/2014/main" id="{F831A500-BB1B-A0AB-082A-5BE553E01294}"/>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7231713-42BF-A601-44CD-FDE528533FA0}"/>
                </a:ext>
              </a:extLst>
            </p:cNvPr>
            <p:cNvGrpSpPr/>
            <p:nvPr/>
          </p:nvGrpSpPr>
          <p:grpSpPr>
            <a:xfrm>
              <a:off x="627883" y="3743690"/>
              <a:ext cx="528269" cy="683865"/>
              <a:chOff x="9592919" y="3281030"/>
              <a:chExt cx="2412301" cy="3122817"/>
            </a:xfrm>
          </p:grpSpPr>
          <p:sp>
            <p:nvSpPr>
              <p:cNvPr id="6" name="Freeform 158">
                <a:extLst>
                  <a:ext uri="{FF2B5EF4-FFF2-40B4-BE49-F238E27FC236}">
                    <a16:creationId xmlns:a16="http://schemas.microsoft.com/office/drawing/2014/main" id="{85F39D1D-CFD6-EFB3-BBDF-AFFBEEAC63A8}"/>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37539A0-8681-5211-050D-17A139FF67F3}"/>
                  </a:ext>
                </a:extLst>
              </p:cNvPr>
              <p:cNvGrpSpPr/>
              <p:nvPr/>
            </p:nvGrpSpPr>
            <p:grpSpPr>
              <a:xfrm>
                <a:off x="10528695" y="4589748"/>
                <a:ext cx="560994" cy="1088627"/>
                <a:chOff x="6048941" y="4798352"/>
                <a:chExt cx="549031" cy="1349261"/>
              </a:xfrm>
            </p:grpSpPr>
            <p:grpSp>
              <p:nvGrpSpPr>
                <p:cNvPr id="10" name="Group 9">
                  <a:extLst>
                    <a:ext uri="{FF2B5EF4-FFF2-40B4-BE49-F238E27FC236}">
                      <a16:creationId xmlns:a16="http://schemas.microsoft.com/office/drawing/2014/main" id="{0B7E3528-5CF2-1E85-4FFC-A48CFFD359CD}"/>
                    </a:ext>
                  </a:extLst>
                </p:cNvPr>
                <p:cNvGrpSpPr/>
                <p:nvPr/>
              </p:nvGrpSpPr>
              <p:grpSpPr>
                <a:xfrm>
                  <a:off x="6048941" y="4798352"/>
                  <a:ext cx="542456" cy="1088197"/>
                  <a:chOff x="6048941" y="4798352"/>
                  <a:chExt cx="542456" cy="1088197"/>
                </a:xfrm>
              </p:grpSpPr>
              <p:sp>
                <p:nvSpPr>
                  <p:cNvPr id="12" name="Freeform 159">
                    <a:extLst>
                      <a:ext uri="{FF2B5EF4-FFF2-40B4-BE49-F238E27FC236}">
                        <a16:creationId xmlns:a16="http://schemas.microsoft.com/office/drawing/2014/main" id="{A760A2D8-5F67-710F-DCD7-7F20C8086CF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0">
                    <a:extLst>
                      <a:ext uri="{FF2B5EF4-FFF2-40B4-BE49-F238E27FC236}">
                        <a16:creationId xmlns:a16="http://schemas.microsoft.com/office/drawing/2014/main" id="{BD565090-E5AC-B83C-16F6-6E688660FF8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reeform 165">
                  <a:extLst>
                    <a:ext uri="{FF2B5EF4-FFF2-40B4-BE49-F238E27FC236}">
                      <a16:creationId xmlns:a16="http://schemas.microsoft.com/office/drawing/2014/main" id="{1C5255E0-590F-EF2D-2ABE-3200FE5640A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38AF58E0-92CF-F16C-9F5D-BFD58F3B6CD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1">
                <a:extLst>
                  <a:ext uri="{FF2B5EF4-FFF2-40B4-BE49-F238E27FC236}">
                    <a16:creationId xmlns:a16="http://schemas.microsoft.com/office/drawing/2014/main" id="{FAADB0B5-7948-22D9-6C83-7A20B8CF12C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xtAuthBg">
            <a:extLst>
              <a:ext uri="{FF2B5EF4-FFF2-40B4-BE49-F238E27FC236}">
                <a16:creationId xmlns:a16="http://schemas.microsoft.com/office/drawing/2014/main" id="{B2A53AE4-12E7-A7D6-7461-90120C4C332D}"/>
              </a:ext>
            </a:extLst>
          </p:cNvPr>
          <p:cNvSpPr/>
          <p:nvPr/>
        </p:nvSpPr>
        <p:spPr>
          <a:xfrm>
            <a:off x="544795" y="4300887"/>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Username">
            <a:extLst>
              <a:ext uri="{FF2B5EF4-FFF2-40B4-BE49-F238E27FC236}">
                <a16:creationId xmlns:a16="http://schemas.microsoft.com/office/drawing/2014/main" id="{7DD6D0B8-7CBA-F26E-EF5D-5F63302DBC91}"/>
              </a:ext>
            </a:extLst>
          </p:cNvPr>
          <p:cNvSpPr txBox="1"/>
          <p:nvPr/>
        </p:nvSpPr>
        <p:spPr>
          <a:xfrm>
            <a:off x="6052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6" name="!!txtPassword">
            <a:extLst>
              <a:ext uri="{FF2B5EF4-FFF2-40B4-BE49-F238E27FC236}">
                <a16:creationId xmlns:a16="http://schemas.microsoft.com/office/drawing/2014/main" id="{4196DAFB-1091-B53C-91D4-A1378A41F4A7}"/>
              </a:ext>
            </a:extLst>
          </p:cNvPr>
          <p:cNvSpPr txBox="1"/>
          <p:nvPr/>
        </p:nvSpPr>
        <p:spPr>
          <a:xfrm>
            <a:off x="15340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E1A040C4-65D9-46B2-3F2C-92BDCB3BDD59}"/>
              </a:ext>
            </a:extLst>
          </p:cNvPr>
          <p:cNvSpPr txBox="1"/>
          <p:nvPr/>
        </p:nvSpPr>
        <p:spPr>
          <a:xfrm>
            <a:off x="185513" y="512168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concatenates</a:t>
            </a:r>
            <a:r>
              <a:rPr lang="en-US" sz="2000" dirty="0">
                <a:solidFill>
                  <a:srgbClr val="FD7D00"/>
                </a:solidFill>
                <a:latin typeface="Corbel" panose="020B0503020204020204" pitchFamily="34" charset="0"/>
              </a:rPr>
              <a:t> those</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values together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100243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7" name="!!txtAuthBg">
            <a:extLst>
              <a:ext uri="{FF2B5EF4-FFF2-40B4-BE49-F238E27FC236}">
                <a16:creationId xmlns:a16="http://schemas.microsoft.com/office/drawing/2014/main" id="{F75EDAED-4DF2-6360-B02F-11D6528AF17F}"/>
              </a:ext>
            </a:extLst>
          </p:cNvPr>
          <p:cNvSpPr/>
          <p:nvPr/>
        </p:nvSpPr>
        <p:spPr>
          <a:xfrm>
            <a:off x="544795" y="4300887"/>
            <a:ext cx="5142644" cy="923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Username">
            <a:extLst>
              <a:ext uri="{FF2B5EF4-FFF2-40B4-BE49-F238E27FC236}">
                <a16:creationId xmlns:a16="http://schemas.microsoft.com/office/drawing/2014/main" id="{18DE84B4-0CEB-5F81-2BC7-6CEEF6665774}"/>
              </a:ext>
            </a:extLst>
          </p:cNvPr>
          <p:cNvSpPr txBox="1"/>
          <p:nvPr/>
        </p:nvSpPr>
        <p:spPr>
          <a:xfrm>
            <a:off x="23578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9" name="!!txtPassword">
            <a:extLst>
              <a:ext uri="{FF2B5EF4-FFF2-40B4-BE49-F238E27FC236}">
                <a16:creationId xmlns:a16="http://schemas.microsoft.com/office/drawing/2014/main" id="{3BC3C50F-2689-92A8-B2D2-B5F15CBA0073}"/>
              </a:ext>
            </a:extLst>
          </p:cNvPr>
          <p:cNvSpPr txBox="1"/>
          <p:nvPr/>
        </p:nvSpPr>
        <p:spPr>
          <a:xfrm>
            <a:off x="32866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0" name="!!txtBase64">
            <a:extLst>
              <a:ext uri="{FF2B5EF4-FFF2-40B4-BE49-F238E27FC236}">
                <a16:creationId xmlns:a16="http://schemas.microsoft.com/office/drawing/2014/main" id="{D555B17C-8C15-2D8F-DA8B-F4088ECC332B}"/>
              </a:ext>
            </a:extLst>
          </p:cNvPr>
          <p:cNvSpPr txBox="1"/>
          <p:nvPr/>
        </p:nvSpPr>
        <p:spPr>
          <a:xfrm>
            <a:off x="544795" y="4500738"/>
            <a:ext cx="5142643" cy="923330"/>
          </a:xfrm>
          <a:prstGeom prst="rect">
            <a:avLst/>
          </a:prstGeom>
          <a:noFill/>
        </p:spPr>
        <p:txBody>
          <a:bodyPr wrap="square">
            <a:spAutoFit/>
          </a:bodyPr>
          <a:lstStyle/>
          <a:p>
            <a:r>
              <a:rPr lang="en-US" sz="1800" b="1" dirty="0">
                <a:latin typeface="Courier New" panose="02070309020205020404" pitchFamily="49" charset="0"/>
                <a:cs typeface="Courier New" panose="02070309020205020404" pitchFamily="49" charset="0"/>
              </a:rPr>
              <a:t>Base64Encode(</a:t>
            </a:r>
            <a:r>
              <a:rPr lang="en-US" sz="1800" b="1" dirty="0">
                <a:solidFill>
                  <a:srgbClr val="D37011"/>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br>
              <a:rPr lang="en-US" sz="1800" b="1"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sym typeface="Wingdings" panose="05000000000000000000" pitchFamily="2" charset="2"/>
              </a:rPr>
              <a:t></a:t>
            </a:r>
            <a:br>
              <a:rPr lang="en-US" sz="1800" b="1" dirty="0">
                <a:solidFill>
                  <a:srgbClr val="D37011"/>
                </a:solidFill>
                <a:latin typeface="Courier New" panose="02070309020205020404" pitchFamily="49" charset="0"/>
                <a:cs typeface="Courier New" panose="02070309020205020404" pitchFamily="49" charset="0"/>
              </a:rPr>
            </a:br>
            <a:endParaRPr lang="en-US" dirty="0"/>
          </a:p>
        </p:txBody>
      </p:sp>
      <p:sp>
        <p:nvSpPr>
          <p:cNvPr id="21" name="!!txtEncoded">
            <a:extLst>
              <a:ext uri="{FF2B5EF4-FFF2-40B4-BE49-F238E27FC236}">
                <a16:creationId xmlns:a16="http://schemas.microsoft.com/office/drawing/2014/main" id="{47191F9B-6AF1-A17E-6C0A-1BB903BC25C6}"/>
              </a:ext>
            </a:extLst>
          </p:cNvPr>
          <p:cNvSpPr txBox="1"/>
          <p:nvPr/>
        </p:nvSpPr>
        <p:spPr>
          <a:xfrm>
            <a:off x="830438" y="4756716"/>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QWxpY2U6VGhpc1RhbGtSb2Nrcw</a:t>
            </a:r>
            <a:r>
              <a:rPr lang="en-US" dirty="0">
                <a:latin typeface="Courier New" panose="02070309020205020404" pitchFamily="49" charset="0"/>
                <a:cs typeface="Courier New" panose="02070309020205020404" pitchFamily="49" charset="0"/>
              </a:rPr>
              <a:t>==</a:t>
            </a:r>
          </a:p>
        </p:txBody>
      </p:sp>
      <p:sp>
        <p:nvSpPr>
          <p:cNvPr id="2" name="!!txtBox1">
            <a:extLst>
              <a:ext uri="{FF2B5EF4-FFF2-40B4-BE49-F238E27FC236}">
                <a16:creationId xmlns:a16="http://schemas.microsoft.com/office/drawing/2014/main" id="{C30FA2A4-2E86-88DD-EA39-971BCEE2FE08}"/>
              </a:ext>
            </a:extLst>
          </p:cNvPr>
          <p:cNvSpPr txBox="1"/>
          <p:nvPr/>
        </p:nvSpPr>
        <p:spPr>
          <a:xfrm>
            <a:off x="969283" y="528134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Base64 encodes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concatenated string</a:t>
            </a:r>
            <a:endParaRPr lang="en-US" sz="2000" b="1"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8444D930-2A22-3579-80FA-3B23E6972478}"/>
              </a:ext>
            </a:extLst>
          </p:cNvPr>
          <p:cNvSpPr txBox="1"/>
          <p:nvPr/>
        </p:nvSpPr>
        <p:spPr>
          <a:xfrm>
            <a:off x="4810183" y="5295862"/>
            <a:ext cx="5448071"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This is NOT a secure representation!</a:t>
            </a:r>
          </a:p>
          <a:p>
            <a:pPr algn="ctr"/>
            <a:r>
              <a:rPr lang="en-US" sz="2000" dirty="0">
                <a:solidFill>
                  <a:srgbClr val="FD7D00"/>
                </a:solidFill>
                <a:latin typeface="Corbel" panose="020B0503020204020204" pitchFamily="34" charset="0"/>
              </a:rPr>
              <a:t>It can easily be reversed into "</a:t>
            </a:r>
            <a:r>
              <a:rPr lang="en-US" sz="2000" dirty="0" err="1">
                <a:solidFill>
                  <a:srgbClr val="FD7D00"/>
                </a:solidFill>
                <a:latin typeface="Corbel" panose="020B0503020204020204" pitchFamily="34" charset="0"/>
              </a:rPr>
              <a:t>Alice:ThisTalkRocks</a:t>
            </a:r>
            <a:r>
              <a:rPr lang="en-US" sz="2000" dirty="0">
                <a:solidFill>
                  <a:srgbClr val="FD7D00"/>
                </a:solidFill>
                <a:latin typeface="Corbel" panose="020B0503020204020204" pitchFamily="34" charset="0"/>
              </a:rPr>
              <a:t>"</a:t>
            </a:r>
          </a:p>
        </p:txBody>
      </p:sp>
    </p:spTree>
    <p:extLst>
      <p:ext uri="{BB962C8B-B14F-4D97-AF65-F5344CB8AC3E}">
        <p14:creationId xmlns:p14="http://schemas.microsoft.com/office/powerpoint/2010/main" val="2046366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xtAuthBg">
            <a:extLst>
              <a:ext uri="{FF2B5EF4-FFF2-40B4-BE49-F238E27FC236}">
                <a16:creationId xmlns:a16="http://schemas.microsoft.com/office/drawing/2014/main" id="{0DB10296-FA74-1724-A240-ADE2B11C4143}"/>
              </a:ext>
            </a:extLst>
          </p:cNvPr>
          <p:cNvSpPr/>
          <p:nvPr/>
        </p:nvSpPr>
        <p:spPr>
          <a:xfrm>
            <a:off x="5461676" y="33819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Username">
            <a:extLst>
              <a:ext uri="{FF2B5EF4-FFF2-40B4-BE49-F238E27FC236}">
                <a16:creationId xmlns:a16="http://schemas.microsoft.com/office/drawing/2014/main" id="{4F2C0DAE-ADA2-A8C7-7406-C30BBE516D4B}"/>
              </a:ext>
            </a:extLst>
          </p:cNvPr>
          <p:cNvSpPr txBox="1"/>
          <p:nvPr/>
        </p:nvSpPr>
        <p:spPr>
          <a:xfrm>
            <a:off x="5522092" y="35664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7" name="!!txtPassword">
            <a:extLst>
              <a:ext uri="{FF2B5EF4-FFF2-40B4-BE49-F238E27FC236}">
                <a16:creationId xmlns:a16="http://schemas.microsoft.com/office/drawing/2014/main" id="{475326EE-06CC-A8DA-CC13-6545AC87F7AF}"/>
              </a:ext>
            </a:extLst>
          </p:cNvPr>
          <p:cNvSpPr txBox="1"/>
          <p:nvPr/>
        </p:nvSpPr>
        <p:spPr>
          <a:xfrm>
            <a:off x="6450941" y="35710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478B043A-72BD-B459-C8B4-3B9BAD27F673}"/>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9" name="!!Url BG">
            <a:extLst>
              <a:ext uri="{FF2B5EF4-FFF2-40B4-BE49-F238E27FC236}">
                <a16:creationId xmlns:a16="http://schemas.microsoft.com/office/drawing/2014/main" id="{AD57EE73-0C09-AE9D-AC7B-D634AE801E3C}"/>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URL">
            <a:extLst>
              <a:ext uri="{FF2B5EF4-FFF2-40B4-BE49-F238E27FC236}">
                <a16:creationId xmlns:a16="http://schemas.microsoft.com/office/drawing/2014/main" id="{60C22EB6-0BEB-91F6-BA51-1761C5AAD3AC}"/>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1" name="!!Arrow 2">
            <a:extLst>
              <a:ext uri="{FF2B5EF4-FFF2-40B4-BE49-F238E27FC236}">
                <a16:creationId xmlns:a16="http://schemas.microsoft.com/office/drawing/2014/main" id="{76AD2722-EEC0-C4A9-DBD7-A5D29661D0FC}"/>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2" name="!!Header">
            <a:extLst>
              <a:ext uri="{FF2B5EF4-FFF2-40B4-BE49-F238E27FC236}">
                <a16:creationId xmlns:a16="http://schemas.microsoft.com/office/drawing/2014/main" id="{151D2B8A-080D-9374-6EF0-30074E1F687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3" name="!!Scheme">
            <a:extLst>
              <a:ext uri="{FF2B5EF4-FFF2-40B4-BE49-F238E27FC236}">
                <a16:creationId xmlns:a16="http://schemas.microsoft.com/office/drawing/2014/main" id="{954EDF03-AC7F-DBE8-5343-24CE2894622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C8D562D3-BFDB-58E4-36E5-92E00B7FB8C2}"/>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461E5782-6E4A-C159-ADFF-818067501B1A}"/>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6" name="!!Title">
            <a:extLst>
              <a:ext uri="{FF2B5EF4-FFF2-40B4-BE49-F238E27FC236}">
                <a16:creationId xmlns:a16="http://schemas.microsoft.com/office/drawing/2014/main" id="{FDFA143A-1BFD-DFC3-E5D0-4488261FEA66}"/>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3" name="!!txtEncoded">
            <a:extLst>
              <a:ext uri="{FF2B5EF4-FFF2-40B4-BE49-F238E27FC236}">
                <a16:creationId xmlns:a16="http://schemas.microsoft.com/office/drawing/2014/main" id="{1AA4232D-3DA9-2C25-D4BF-6954842D1007}"/>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3" name="!!txtBox1">
            <a:extLst>
              <a:ext uri="{FF2B5EF4-FFF2-40B4-BE49-F238E27FC236}">
                <a16:creationId xmlns:a16="http://schemas.microsoft.com/office/drawing/2014/main" id="{E4B5B90A-2B63-3836-5771-F9D1B79D18B4}"/>
              </a:ext>
            </a:extLst>
          </p:cNvPr>
          <p:cNvSpPr txBox="1"/>
          <p:nvPr/>
        </p:nvSpPr>
        <p:spPr>
          <a:xfrm>
            <a:off x="5522043" y="426478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Encoded string</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sent in HTTP Header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44981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xtAuthBg">
            <a:extLst>
              <a:ext uri="{FF2B5EF4-FFF2-40B4-BE49-F238E27FC236}">
                <a16:creationId xmlns:a16="http://schemas.microsoft.com/office/drawing/2014/main" id="{2695EEFF-29DE-AD99-634E-3DA54D3BC520}"/>
              </a:ext>
            </a:extLst>
          </p:cNvPr>
          <p:cNvSpPr/>
          <p:nvPr/>
        </p:nvSpPr>
        <p:spPr>
          <a:xfrm>
            <a:off x="8052476" y="42582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Username">
            <a:extLst>
              <a:ext uri="{FF2B5EF4-FFF2-40B4-BE49-F238E27FC236}">
                <a16:creationId xmlns:a16="http://schemas.microsoft.com/office/drawing/2014/main" id="{FEEFCA2F-E852-0729-70E7-0FE1F899E3E2}"/>
              </a:ext>
            </a:extLst>
          </p:cNvPr>
          <p:cNvSpPr txBox="1"/>
          <p:nvPr/>
        </p:nvSpPr>
        <p:spPr>
          <a:xfrm>
            <a:off x="8112892" y="44427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txtPassword">
            <a:extLst>
              <a:ext uri="{FF2B5EF4-FFF2-40B4-BE49-F238E27FC236}">
                <a16:creationId xmlns:a16="http://schemas.microsoft.com/office/drawing/2014/main" id="{15F3B30B-B795-1AB1-A363-420D16CC9025}"/>
              </a:ext>
            </a:extLst>
          </p:cNvPr>
          <p:cNvSpPr txBox="1"/>
          <p:nvPr/>
        </p:nvSpPr>
        <p:spPr>
          <a:xfrm>
            <a:off x="9041741" y="44473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0" name="!!Url BG">
            <a:extLst>
              <a:ext uri="{FF2B5EF4-FFF2-40B4-BE49-F238E27FC236}">
                <a16:creationId xmlns:a16="http://schemas.microsoft.com/office/drawing/2014/main" id="{4C980C77-FFB2-1AE0-CFC5-9D19246D582D}"/>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1" name="!!URL">
            <a:extLst>
              <a:ext uri="{FF2B5EF4-FFF2-40B4-BE49-F238E27FC236}">
                <a16:creationId xmlns:a16="http://schemas.microsoft.com/office/drawing/2014/main" id="{07000487-5A67-D9A0-F266-39730FDA951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2" name="!!Arrow 2">
            <a:extLst>
              <a:ext uri="{FF2B5EF4-FFF2-40B4-BE49-F238E27FC236}">
                <a16:creationId xmlns:a16="http://schemas.microsoft.com/office/drawing/2014/main" id="{74C10BC8-A95F-6A8E-3221-E96D3A3E8315}"/>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4" name="!!Header">
            <a:extLst>
              <a:ext uri="{FF2B5EF4-FFF2-40B4-BE49-F238E27FC236}">
                <a16:creationId xmlns:a16="http://schemas.microsoft.com/office/drawing/2014/main" id="{1F6304B5-1B7A-CDEB-0C58-A46ACB47256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5" name="!!Scheme">
            <a:extLst>
              <a:ext uri="{FF2B5EF4-FFF2-40B4-BE49-F238E27FC236}">
                <a16:creationId xmlns:a16="http://schemas.microsoft.com/office/drawing/2014/main" id="{A61B353F-CC32-09ED-D23E-4F0E76B81E9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7BE0BF1B-21CE-5697-D261-7514CC44D2F8}"/>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7" name="Picture 26">
            <a:extLst>
              <a:ext uri="{FF2B5EF4-FFF2-40B4-BE49-F238E27FC236}">
                <a16:creationId xmlns:a16="http://schemas.microsoft.com/office/drawing/2014/main" id="{24127B66-2456-BC63-7A8A-3EF680A7A41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9" name="!!txtEncoded">
            <a:extLst>
              <a:ext uri="{FF2B5EF4-FFF2-40B4-BE49-F238E27FC236}">
                <a16:creationId xmlns:a16="http://schemas.microsoft.com/office/drawing/2014/main" id="{FFBF5E25-2F94-3868-4030-A509AE4A4C11}"/>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C4E5A194-8B7F-DADD-D510-3696D5979984}"/>
              </a:ext>
            </a:extLst>
          </p:cNvPr>
          <p:cNvSpPr txBox="1"/>
          <p:nvPr/>
        </p:nvSpPr>
        <p:spPr>
          <a:xfrm>
            <a:off x="7681633" y="5035743"/>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Server </a:t>
            </a:r>
            <a:r>
              <a:rPr lang="en-US" sz="2000" b="1" dirty="0">
                <a:solidFill>
                  <a:srgbClr val="FD7D00"/>
                </a:solidFill>
                <a:latin typeface="Corbel" panose="020B0503020204020204" pitchFamily="34" charset="0"/>
              </a:rPr>
              <a:t>Base64 </a:t>
            </a:r>
            <a:r>
              <a:rPr lang="en-US" sz="2000" b="1" u="sng" dirty="0">
                <a:solidFill>
                  <a:srgbClr val="FD7D00"/>
                </a:solidFill>
                <a:latin typeface="Corbel" panose="020B0503020204020204" pitchFamily="34" charset="0"/>
              </a:rPr>
              <a:t>decodes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string into credentials</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0883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xtPasswords">
            <a:extLst>
              <a:ext uri="{FF2B5EF4-FFF2-40B4-BE49-F238E27FC236}">
                <a16:creationId xmlns:a16="http://schemas.microsoft.com/office/drawing/2014/main" id="{2ADCEE21-F82C-B9D9-93CE-FB44A8F89B6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868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55392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0" name="Picture 9">
            <a:extLst>
              <a:ext uri="{FF2B5EF4-FFF2-40B4-BE49-F238E27FC236}">
                <a16:creationId xmlns:a16="http://schemas.microsoft.com/office/drawing/2014/main" id="{10AFAF31-D543-1889-D92F-C182B6E8D2D2}"/>
              </a:ext>
            </a:extLst>
          </p:cNvPr>
          <p:cNvPicPr>
            <a:picLocks noChangeAspect="1"/>
          </p:cNvPicPr>
          <p:nvPr/>
        </p:nvPicPr>
        <p:blipFill>
          <a:blip r:embed="rId3"/>
          <a:stretch>
            <a:fillRect/>
          </a:stretch>
        </p:blipFill>
        <p:spPr>
          <a:xfrm>
            <a:off x="3241367" y="0"/>
            <a:ext cx="5633066" cy="5644515"/>
          </a:xfrm>
          <a:prstGeom prst="rect">
            <a:avLst/>
          </a:prstGeom>
        </p:spPr>
      </p:pic>
    </p:spTree>
    <p:extLst>
      <p:ext uri="{BB962C8B-B14F-4D97-AF65-F5344CB8AC3E}">
        <p14:creationId xmlns:p14="http://schemas.microsoft.com/office/powerpoint/2010/main" val="347502062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4" name="txtPasswords">
            <a:extLst>
              <a:ext uri="{FF2B5EF4-FFF2-40B4-BE49-F238E27FC236}">
                <a16:creationId xmlns:a16="http://schemas.microsoft.com/office/drawing/2014/main" id="{45A46447-CFD6-A050-FBBD-6CFDC339908E}"/>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sp>
        <p:nvSpPr>
          <p:cNvPr id="2" name="TextBox 1">
            <a:extLst>
              <a:ext uri="{FF2B5EF4-FFF2-40B4-BE49-F238E27FC236}">
                <a16:creationId xmlns:a16="http://schemas.microsoft.com/office/drawing/2014/main" id="{A758FFDA-BF4E-7EA0-2EE1-0E2AF912B700}"/>
              </a:ext>
            </a:extLst>
          </p:cNvPr>
          <p:cNvSpPr txBox="1"/>
          <p:nvPr/>
        </p:nvSpPr>
        <p:spPr>
          <a:xfrm>
            <a:off x="4580301" y="-716738"/>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Tree>
    <p:extLst>
      <p:ext uri="{BB962C8B-B14F-4D97-AF65-F5344CB8AC3E}">
        <p14:creationId xmlns:p14="http://schemas.microsoft.com/office/powerpoint/2010/main" val="83759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C96E03-ABC0-7D05-2818-7573882A0CD1}"/>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B99D1C14-7F05-E361-FF7E-B89639C5EF5B}"/>
              </a:ext>
            </a:extLst>
          </p:cNvPr>
          <p:cNvSpPr txBox="1"/>
          <p:nvPr/>
        </p:nvSpPr>
        <p:spPr>
          <a:xfrm>
            <a:off x="2419350" y="3142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sp>
        <p:nvSpPr>
          <p:cNvPr id="10" name="!!Title">
            <a:extLst>
              <a:ext uri="{FF2B5EF4-FFF2-40B4-BE49-F238E27FC236}">
                <a16:creationId xmlns:a16="http://schemas.microsoft.com/office/drawing/2014/main" id="{7E9474FF-8D6E-006A-EFD7-41FF471B3AD4}"/>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AuthBg">
            <a:extLst>
              <a:ext uri="{FF2B5EF4-FFF2-40B4-BE49-F238E27FC236}">
                <a16:creationId xmlns:a16="http://schemas.microsoft.com/office/drawing/2014/main" id="{25E5B778-9954-37DD-BB53-052F0ABF0C23}"/>
              </a:ext>
            </a:extLst>
          </p:cNvPr>
          <p:cNvSpPr/>
          <p:nvPr/>
        </p:nvSpPr>
        <p:spPr>
          <a:xfrm>
            <a:off x="3772238" y="2109786"/>
            <a:ext cx="4685962"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xtUsername">
            <a:extLst>
              <a:ext uri="{FF2B5EF4-FFF2-40B4-BE49-F238E27FC236}">
                <a16:creationId xmlns:a16="http://schemas.microsoft.com/office/drawing/2014/main" id="{E7F99E19-41F6-C0AB-81A8-4344956CF53F}"/>
              </a:ext>
            </a:extLst>
          </p:cNvPr>
          <p:cNvSpPr txBox="1"/>
          <p:nvPr/>
        </p:nvSpPr>
        <p:spPr>
          <a:xfrm>
            <a:off x="38326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3" name="!!txtPassword">
            <a:extLst>
              <a:ext uri="{FF2B5EF4-FFF2-40B4-BE49-F238E27FC236}">
                <a16:creationId xmlns:a16="http://schemas.microsoft.com/office/drawing/2014/main" id="{0782CFF1-57F5-E696-BF55-D6D34CFB7559}"/>
              </a:ext>
            </a:extLst>
          </p:cNvPr>
          <p:cNvSpPr txBox="1"/>
          <p:nvPr/>
        </p:nvSpPr>
        <p:spPr>
          <a:xfrm>
            <a:off x="4761503" y="2298898"/>
            <a:ext cx="3570208" cy="400110"/>
          </a:xfrm>
          <a:prstGeom prst="rect">
            <a:avLst/>
          </a:prstGeom>
          <a:noFill/>
        </p:spPr>
        <p:txBody>
          <a:bodyPr wrap="none" rtlCol="0">
            <a:spAutoFit/>
          </a:bodyPr>
          <a:lstStyle/>
          <a:p>
            <a:r>
              <a:rPr lang="en-US" sz="2000" b="1" i="0" dirty="0">
                <a:solidFill>
                  <a:srgbClr val="333333"/>
                </a:solidFill>
                <a:effectLst/>
                <a:latin typeface="Courier New" panose="02070309020205020404" pitchFamily="49" charset="0"/>
                <a:cs typeface="Courier New" panose="02070309020205020404" pitchFamily="49" charset="0"/>
              </a:rPr>
              <a:t>O7SEkjRU2Um_UKyN3iqqmA</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814389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TextBox 21">
            <a:extLst>
              <a:ext uri="{FF2B5EF4-FFF2-40B4-BE49-F238E27FC236}">
                <a16:creationId xmlns:a16="http://schemas.microsoft.com/office/drawing/2014/main" id="{94F84AED-2369-A19D-8F7C-3A91BBA5D47F}"/>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pic>
        <p:nvPicPr>
          <p:cNvPr id="24" name="Picture 23">
            <a:extLst>
              <a:ext uri="{FF2B5EF4-FFF2-40B4-BE49-F238E27FC236}">
                <a16:creationId xmlns:a16="http://schemas.microsoft.com/office/drawing/2014/main" id="{5DB3EDF5-92F2-6323-19D6-E623EC892F36}"/>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26" name="Picture 25">
            <a:extLst>
              <a:ext uri="{FF2B5EF4-FFF2-40B4-BE49-F238E27FC236}">
                <a16:creationId xmlns:a16="http://schemas.microsoft.com/office/drawing/2014/main" id="{E87CE221-9542-4B5A-77E6-A392C2D42141}"/>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7" name="!!Arrow 2">
            <a:extLst>
              <a:ext uri="{FF2B5EF4-FFF2-40B4-BE49-F238E27FC236}">
                <a16:creationId xmlns:a16="http://schemas.microsoft.com/office/drawing/2014/main" id="{F0D37363-AB95-9373-9C31-96FA1BC530D0}"/>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Url BG">
            <a:extLst>
              <a:ext uri="{FF2B5EF4-FFF2-40B4-BE49-F238E27FC236}">
                <a16:creationId xmlns:a16="http://schemas.microsoft.com/office/drawing/2014/main" id="{6BDC121B-8531-D417-1B55-4CACDFDE2216}"/>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1" name="!!URL">
            <a:extLst>
              <a:ext uri="{FF2B5EF4-FFF2-40B4-BE49-F238E27FC236}">
                <a16:creationId xmlns:a16="http://schemas.microsoft.com/office/drawing/2014/main" id="{B8E6B8B5-2721-D98B-976A-70F2178D51EA}"/>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2" name="!!Header">
            <a:extLst>
              <a:ext uri="{FF2B5EF4-FFF2-40B4-BE49-F238E27FC236}">
                <a16:creationId xmlns:a16="http://schemas.microsoft.com/office/drawing/2014/main" id="{B41E23EF-657A-F13B-939B-768BECB0157C}"/>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3" name="!!Scheme">
            <a:extLst>
              <a:ext uri="{FF2B5EF4-FFF2-40B4-BE49-F238E27FC236}">
                <a16:creationId xmlns:a16="http://schemas.microsoft.com/office/drawing/2014/main" id="{D404231D-A212-2AB2-7F17-6980A92E893A}"/>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4" name="!!txtEncoded">
            <a:extLst>
              <a:ext uri="{FF2B5EF4-FFF2-40B4-BE49-F238E27FC236}">
                <a16:creationId xmlns:a16="http://schemas.microsoft.com/office/drawing/2014/main" id="{9B8BA449-3A05-2702-5D25-A6CFA64B5522}"/>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a:t>
            </a:r>
            <a:r>
              <a:rPr lang="en-US" sz="2800" dirty="0">
                <a:solidFill>
                  <a:srgbClr val="FF0000"/>
                </a:solidFill>
                <a:latin typeface="Consolas" panose="020B0609020204030204" pitchFamily="49" charset="0"/>
              </a:rPr>
              <a:t>GUIDs</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23BF776-F5A4-2BC8-0356-C1E384B2DA90}"/>
              </a:ext>
            </a:extLst>
          </p:cNvPr>
          <p:cNvSpPr txBox="1"/>
          <p:nvPr/>
        </p:nvSpPr>
        <p:spPr>
          <a:xfrm>
            <a:off x="2048305" y="6085975"/>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https://bit.ly/</a:t>
            </a:r>
            <a:r>
              <a:rPr lang="en-US" sz="3200" b="1" dirty="0">
                <a:solidFill>
                  <a:srgbClr val="FF0000"/>
                </a:solidFill>
                <a:latin typeface="Corbel" panose="020B0503020204020204" pitchFamily="34" charset="0"/>
              </a:rPr>
              <a:t>GuidsArentKeys</a:t>
            </a:r>
          </a:p>
        </p:txBody>
      </p:sp>
      <p:pic>
        <p:nvPicPr>
          <p:cNvPr id="32" name="Picture 31">
            <a:extLst>
              <a:ext uri="{FF2B5EF4-FFF2-40B4-BE49-F238E27FC236}">
                <a16:creationId xmlns:a16="http://schemas.microsoft.com/office/drawing/2014/main" id="{35FD6D6B-E501-91FD-1A4F-6A913BF0DED2}"/>
              </a:ext>
            </a:extLst>
          </p:cNvPr>
          <p:cNvPicPr>
            <a:picLocks noChangeAspect="1"/>
          </p:cNvPicPr>
          <p:nvPr/>
        </p:nvPicPr>
        <p:blipFill>
          <a:blip r:embed="rId5"/>
          <a:stretch>
            <a:fillRect/>
          </a:stretch>
        </p:blipFill>
        <p:spPr>
          <a:xfrm>
            <a:off x="9836137" y="4518544"/>
            <a:ext cx="2343879" cy="2339456"/>
          </a:xfrm>
          <a:prstGeom prst="rect">
            <a:avLst/>
          </a:prstGeom>
        </p:spPr>
      </p:pic>
      <p:sp>
        <p:nvSpPr>
          <p:cNvPr id="27" name="TextBox 26">
            <a:extLst>
              <a:ext uri="{FF2B5EF4-FFF2-40B4-BE49-F238E27FC236}">
                <a16:creationId xmlns:a16="http://schemas.microsoft.com/office/drawing/2014/main" id="{6CB656B1-917D-97B7-5B58-C955A08281E7}"/>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sp>
        <p:nvSpPr>
          <p:cNvPr id="22" name="!!Header">
            <a:extLst>
              <a:ext uri="{FF2B5EF4-FFF2-40B4-BE49-F238E27FC236}">
                <a16:creationId xmlns:a16="http://schemas.microsoft.com/office/drawing/2014/main" id="{810E3974-ACA7-7777-D160-CEF7045D9260}"/>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1" name="!!Scheme">
            <a:extLst>
              <a:ext uri="{FF2B5EF4-FFF2-40B4-BE49-F238E27FC236}">
                <a16:creationId xmlns:a16="http://schemas.microsoft.com/office/drawing/2014/main" id="{61FE9872-7C33-A756-651C-3F1E24DC424B}"/>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3" name="!!txtEncoded">
            <a:extLst>
              <a:ext uri="{FF2B5EF4-FFF2-40B4-BE49-F238E27FC236}">
                <a16:creationId xmlns:a16="http://schemas.microsoft.com/office/drawing/2014/main" id="{C8D9961B-8297-6B7B-E71D-ADC53D533618}"/>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039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
            <a:extLst>
              <a:ext uri="{FF2B5EF4-FFF2-40B4-BE49-F238E27FC236}">
                <a16:creationId xmlns:a16="http://schemas.microsoft.com/office/drawing/2014/main" id="{3E179D56-B7A5-F458-3033-B5C60CD08093}"/>
              </a:ext>
            </a:extLst>
          </p:cNvPr>
          <p:cNvSpPr txBox="1"/>
          <p:nvPr/>
        </p:nvSpPr>
        <p:spPr>
          <a:xfrm>
            <a:off x="3906627" y="5037585"/>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2" name="!!Scheme">
            <a:extLst>
              <a:ext uri="{FF2B5EF4-FFF2-40B4-BE49-F238E27FC236}">
                <a16:creationId xmlns:a16="http://schemas.microsoft.com/office/drawing/2014/main" id="{F51C80B4-9007-FB0D-4018-B5B142F51D2E}"/>
              </a:ext>
            </a:extLst>
          </p:cNvPr>
          <p:cNvSpPr txBox="1"/>
          <p:nvPr/>
        </p:nvSpPr>
        <p:spPr>
          <a:xfrm>
            <a:off x="6125952" y="5037585"/>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3" name="!!txtEncoded">
            <a:extLst>
              <a:ext uri="{FF2B5EF4-FFF2-40B4-BE49-F238E27FC236}">
                <a16:creationId xmlns:a16="http://schemas.microsoft.com/office/drawing/2014/main" id="{79E827C0-504F-6F42-B4A0-214DE53C8F77}"/>
              </a:ext>
            </a:extLst>
          </p:cNvPr>
          <p:cNvSpPr txBox="1"/>
          <p:nvPr/>
        </p:nvSpPr>
        <p:spPr>
          <a:xfrm>
            <a:off x="7011858" y="5037585"/>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80F07209-FC61-9F74-4495-2C6AB53A077F}"/>
              </a:ext>
            </a:extLst>
          </p:cNvPr>
          <p:cNvSpPr txBox="1"/>
          <p:nvPr/>
        </p:nvSpPr>
        <p:spPr>
          <a:xfrm>
            <a:off x="8361302" y="2851909"/>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Use </a:t>
            </a:r>
            <a:r>
              <a:rPr lang="en-US" sz="2000" b="1" dirty="0">
                <a:solidFill>
                  <a:srgbClr val="FD7D00"/>
                </a:solidFill>
                <a:latin typeface="Corbel" panose="020B0503020204020204" pitchFamily="34" charset="0"/>
              </a:rPr>
              <a:t>API Key </a:t>
            </a:r>
            <a:r>
              <a:rPr lang="en-US" sz="2000" dirty="0">
                <a:solidFill>
                  <a:srgbClr val="FD7D00"/>
                </a:solidFill>
                <a:latin typeface="Corbel" panose="020B0503020204020204" pitchFamily="34" charset="0"/>
              </a:rPr>
              <a:t>instead of </a:t>
            </a:r>
            <a:r>
              <a:rPr lang="en-US" sz="2000" b="1" dirty="0">
                <a:solidFill>
                  <a:srgbClr val="FD7D00"/>
                </a:solidFill>
                <a:latin typeface="Corbel" panose="020B0503020204020204" pitchFamily="34" charset="0"/>
              </a:rPr>
              <a:t>password </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when Base64 encoding</a:t>
            </a:r>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75756AF-AF66-6433-AB09-75D435E45473}"/>
              </a:ext>
            </a:extLst>
          </p:cNvPr>
          <p:cNvSpPr txBox="1"/>
          <p:nvPr/>
        </p:nvSpPr>
        <p:spPr>
          <a:xfrm>
            <a:off x="3655728" y="5581303"/>
            <a:ext cx="448255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If you </a:t>
            </a:r>
            <a:r>
              <a:rPr lang="en-US" sz="2000" u="sng" dirty="0">
                <a:solidFill>
                  <a:srgbClr val="FD7D00"/>
                </a:solidFill>
                <a:latin typeface="Corbel" panose="020B0503020204020204" pitchFamily="34" charset="0"/>
              </a:rPr>
              <a:t>only</a:t>
            </a:r>
            <a:r>
              <a:rPr lang="en-US" sz="2000" dirty="0">
                <a:solidFill>
                  <a:srgbClr val="FD7D00"/>
                </a:solidFill>
                <a:latin typeface="Corbel" panose="020B0503020204020204" pitchFamily="34" charset="0"/>
              </a:rPr>
              <a:t> pass an API Key, then</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it </a:t>
            </a:r>
            <a:r>
              <a:rPr lang="en-US" sz="2000" b="1" dirty="0">
                <a:solidFill>
                  <a:srgbClr val="FD7D00"/>
                </a:solidFill>
                <a:latin typeface="Corbel" panose="020B0503020204020204" pitchFamily="34" charset="0"/>
              </a:rPr>
              <a:t>must be unique</a:t>
            </a:r>
            <a:r>
              <a:rPr lang="en-US" sz="2000" dirty="0">
                <a:solidFill>
                  <a:srgbClr val="FD7D00"/>
                </a:solidFill>
                <a:latin typeface="Corbel" panose="020B0503020204020204" pitchFamily="34" charset="0"/>
              </a:rPr>
              <a:t> within your system</a:t>
            </a:r>
          </a:p>
        </p:txBody>
      </p:sp>
    </p:spTree>
    <p:extLst>
      <p:ext uri="{BB962C8B-B14F-4D97-AF65-F5344CB8AC3E}">
        <p14:creationId xmlns:p14="http://schemas.microsoft.com/office/powerpoint/2010/main" val="19711466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2786031" y="4944671"/>
            <a:ext cx="5609824"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2810729" y="4957851"/>
            <a:ext cx="3134191"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804423" y="4991562"/>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5816895" y="5028817"/>
            <a:ext cx="241779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10A8515-EAD2-A53E-92B3-FBA086B24F82}"/>
              </a:ext>
            </a:extLst>
          </p:cNvPr>
          <p:cNvSpPr txBox="1"/>
          <p:nvPr/>
        </p:nvSpPr>
        <p:spPr>
          <a:xfrm>
            <a:off x="5370577" y="545322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Tree>
    <p:extLst>
      <p:ext uri="{BB962C8B-B14F-4D97-AF65-F5344CB8AC3E}">
        <p14:creationId xmlns:p14="http://schemas.microsoft.com/office/powerpoint/2010/main" val="38255725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6917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B8EE5AE-9DF6-634C-1AC7-0DC20CB130BB}"/>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15" name="TextBox 14">
            <a:extLst>
              <a:ext uri="{FF2B5EF4-FFF2-40B4-BE49-F238E27FC236}">
                <a16:creationId xmlns:a16="http://schemas.microsoft.com/office/drawing/2014/main" id="{6BF52475-0E60-D5B0-CB51-4590ADBBAF96}"/>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233712" y="10883688"/>
            <a:ext cx="427112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121258</TotalTime>
  <Words>13974</Words>
  <Application>Microsoft Office PowerPoint</Application>
  <PresentationFormat>Widescreen</PresentationFormat>
  <Paragraphs>2318</Paragraphs>
  <Slides>148</Slides>
  <Notes>148</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148</vt:i4>
      </vt:variant>
    </vt:vector>
  </HeadingPairs>
  <TitlesOfParts>
    <vt:vector size="159" baseType="lpstr">
      <vt:lpstr>Arial</vt:lpstr>
      <vt:lpstr>Arial Black</vt:lpstr>
      <vt:lpstr>Calibri</vt:lpstr>
      <vt:lpstr>Calibri Light</vt:lpstr>
      <vt:lpstr>Cambria Math</vt:lpstr>
      <vt:lpstr>Consolas</vt:lpstr>
      <vt:lpstr>Corbel</vt:lpstr>
      <vt:lpstr>Courier New</vt:lpstr>
      <vt:lpstr>Roboto</vt:lpstr>
      <vt:lpstr>Segoe Print</vt:lpstr>
      <vt:lpstr>Office Theme</vt:lpstr>
      <vt:lpstr>Authentication Demystified Basic Auth to Web Tokens in 60 minutes</vt:lpstr>
      <vt:lpstr>Authentication Demystified Basic Auth to Web Tokens in 60 minutes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1466</cp:revision>
  <dcterms:created xsi:type="dcterms:W3CDTF">2013-12-09T01:29:59Z</dcterms:created>
  <dcterms:modified xsi:type="dcterms:W3CDTF">2024-11-13T21:50:43Z</dcterms:modified>
</cp:coreProperties>
</file>